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44"/>
  </p:notesMasterIdLst>
  <p:sldIdLst>
    <p:sldId id="308" r:id="rId2"/>
    <p:sldId id="440" r:id="rId3"/>
    <p:sldId id="367" r:id="rId4"/>
    <p:sldId id="368" r:id="rId5"/>
    <p:sldId id="354" r:id="rId6"/>
    <p:sldId id="355" r:id="rId7"/>
    <p:sldId id="356" r:id="rId8"/>
    <p:sldId id="357" r:id="rId9"/>
    <p:sldId id="358" r:id="rId10"/>
    <p:sldId id="359" r:id="rId11"/>
    <p:sldId id="377" r:id="rId12"/>
    <p:sldId id="378" r:id="rId13"/>
    <p:sldId id="379" r:id="rId14"/>
    <p:sldId id="380" r:id="rId15"/>
    <p:sldId id="381" r:id="rId16"/>
    <p:sldId id="369" r:id="rId17"/>
    <p:sldId id="409" r:id="rId18"/>
    <p:sldId id="408" r:id="rId19"/>
    <p:sldId id="410" r:id="rId20"/>
    <p:sldId id="371" r:id="rId21"/>
    <p:sldId id="372" r:id="rId22"/>
    <p:sldId id="373" r:id="rId23"/>
    <p:sldId id="374" r:id="rId24"/>
    <p:sldId id="375" r:id="rId25"/>
    <p:sldId id="411" r:id="rId26"/>
    <p:sldId id="376" r:id="rId27"/>
    <p:sldId id="424" r:id="rId28"/>
    <p:sldId id="431" r:id="rId29"/>
    <p:sldId id="433" r:id="rId30"/>
    <p:sldId id="432" r:id="rId31"/>
    <p:sldId id="430" r:id="rId32"/>
    <p:sldId id="366" r:id="rId33"/>
    <p:sldId id="426" r:id="rId34"/>
    <p:sldId id="434" r:id="rId35"/>
    <p:sldId id="428" r:id="rId36"/>
    <p:sldId id="435" r:id="rId37"/>
    <p:sldId id="436" r:id="rId38"/>
    <p:sldId id="437" r:id="rId39"/>
    <p:sldId id="438" r:id="rId40"/>
    <p:sldId id="439" r:id="rId41"/>
    <p:sldId id="429" r:id="rId42"/>
    <p:sldId id="307" r:id="rId43"/>
  </p:sldIdLst>
  <p:sldSz cx="9144000" cy="6858000" type="screen4x3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99">
          <p15:clr>
            <a:srgbClr val="A4A3A4"/>
          </p15:clr>
        </p15:guide>
        <p15:guide id="2" orient="horz" pos="2251">
          <p15:clr>
            <a:srgbClr val="A4A3A4"/>
          </p15:clr>
        </p15:guide>
        <p15:guide id="3" orient="horz" pos="3793">
          <p15:clr>
            <a:srgbClr val="A4A3A4"/>
          </p15:clr>
        </p15:guide>
        <p15:guide id="4" orient="horz" pos="164">
          <p15:clr>
            <a:srgbClr val="A4A3A4"/>
          </p15:clr>
        </p15:guide>
        <p15:guide id="5" orient="horz" pos="527">
          <p15:clr>
            <a:srgbClr val="A4A3A4"/>
          </p15:clr>
        </p15:guide>
        <p15:guide id="6" orient="horz" pos="2341">
          <p15:clr>
            <a:srgbClr val="A4A3A4"/>
          </p15:clr>
        </p15:guide>
        <p15:guide id="7" orient="horz" pos="1525">
          <p15:clr>
            <a:srgbClr val="A4A3A4"/>
          </p15:clr>
        </p15:guide>
        <p15:guide id="8" orient="horz" pos="2931">
          <p15:clr>
            <a:srgbClr val="A4A3A4"/>
          </p15:clr>
        </p15:guide>
        <p15:guide id="9" orient="horz" pos="3929">
          <p15:clr>
            <a:srgbClr val="A4A3A4"/>
          </p15:clr>
        </p15:guide>
        <p15:guide id="10" pos="204">
          <p15:clr>
            <a:srgbClr val="A4A3A4"/>
          </p15:clr>
        </p15:guide>
        <p15:guide id="11" pos="5556">
          <p15:clr>
            <a:srgbClr val="A4A3A4"/>
          </p15:clr>
        </p15:guide>
        <p15:guide id="12" pos="2835">
          <p15:clr>
            <a:srgbClr val="A4A3A4"/>
          </p15:clr>
        </p15:guide>
        <p15:guide id="13" pos="292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BFF"/>
    <a:srgbClr val="A5A5A5"/>
    <a:srgbClr val="BEDA00"/>
    <a:srgbClr val="009FDA"/>
    <a:srgbClr val="005BBB"/>
    <a:srgbClr val="2800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ittlere Formatvorlage 3 - Akz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883" autoAdjust="0"/>
  </p:normalViewPr>
  <p:slideViewPr>
    <p:cSldViewPr snapToGrid="0">
      <p:cViewPr>
        <p:scale>
          <a:sx n="60" d="100"/>
          <a:sy n="60" d="100"/>
        </p:scale>
        <p:origin x="1412" y="52"/>
      </p:cViewPr>
      <p:guideLst>
        <p:guide orient="horz" pos="799"/>
        <p:guide orient="horz" pos="2251"/>
        <p:guide orient="horz" pos="3793"/>
        <p:guide orient="horz" pos="164"/>
        <p:guide orient="horz" pos="527"/>
        <p:guide orient="horz" pos="2341"/>
        <p:guide orient="horz" pos="1525"/>
        <p:guide orient="horz" pos="2931"/>
        <p:guide orient="horz" pos="3929"/>
        <p:guide pos="204"/>
        <p:guide pos="5556"/>
        <p:guide pos="2835"/>
        <p:guide pos="292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322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1950240594926"/>
          <c:y val="0.22270081067476799"/>
          <c:w val="0.36540430883639502"/>
          <c:h val="0.68146139280729101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Stakeholders</c:v>
                </c:pt>
              </c:strCache>
            </c:strRef>
          </c:tx>
          <c:spPr>
            <a:ln w="38100">
              <a:solidFill>
                <a:schemeClr val="tx1"/>
              </a:solidFill>
            </a:ln>
          </c:spPr>
          <c:explosion val="13"/>
          <c:dPt>
            <c:idx val="0"/>
            <c:bubble3D val="0"/>
            <c:spPr>
              <a:solidFill>
                <a:schemeClr val="accent6"/>
              </a:solidFill>
              <a:ln w="38100"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42F5-4BD5-BE3D-A7CD557216B5}"/>
              </c:ext>
            </c:extLst>
          </c:dPt>
          <c:dPt>
            <c:idx val="1"/>
            <c:bubble3D val="0"/>
            <c:spPr>
              <a:solidFill>
                <a:schemeClr val="tx2">
                  <a:lumMod val="75000"/>
                </a:schemeClr>
              </a:solidFill>
              <a:ln w="38100"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42F5-4BD5-BE3D-A7CD557216B5}"/>
              </c:ext>
            </c:extLst>
          </c:dPt>
          <c:dPt>
            <c:idx val="2"/>
            <c:bubble3D val="0"/>
            <c:spPr>
              <a:solidFill>
                <a:srgbClr val="00FF00"/>
              </a:solidFill>
              <a:ln w="38100"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42F5-4BD5-BE3D-A7CD557216B5}"/>
              </c:ext>
            </c:extLst>
          </c:dPt>
          <c:dPt>
            <c:idx val="3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 w="38100"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42F5-4BD5-BE3D-A7CD557216B5}"/>
              </c:ext>
            </c:extLst>
          </c:dPt>
          <c:dPt>
            <c:idx val="4"/>
            <c:bubble3D val="0"/>
            <c:spPr>
              <a:solidFill>
                <a:schemeClr val="accent3">
                  <a:lumMod val="75000"/>
                </a:schemeClr>
              </a:solidFill>
              <a:ln w="38100"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9-42F5-4BD5-BE3D-A7CD557216B5}"/>
              </c:ext>
            </c:extLst>
          </c:dPt>
          <c:dPt>
            <c:idx val="5"/>
            <c:bubble3D val="0"/>
            <c:spPr>
              <a:solidFill>
                <a:srgbClr val="FFFF00"/>
              </a:solidFill>
              <a:ln w="38100"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B-42F5-4BD5-BE3D-A7CD557216B5}"/>
              </c:ext>
            </c:extLst>
          </c:dPt>
          <c:cat>
            <c:strRef>
              <c:f>Sheet1!$A$2:$A$7</c:f>
              <c:strCache>
                <c:ptCount val="6"/>
                <c:pt idx="0">
                  <c:v>Médicos</c:v>
                </c:pt>
                <c:pt idx="1">
                  <c:v>Jueces</c:v>
                </c:pt>
                <c:pt idx="2">
                  <c:v>Ministerio de Finanzas y de Salud</c:v>
                </c:pt>
                <c:pt idx="3">
                  <c:v>Pacientes</c:v>
                </c:pt>
                <c:pt idx="4">
                  <c:v>Industria Farmacéutica</c:v>
                </c:pt>
                <c:pt idx="5">
                  <c:v>Seguro Social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42F5-4BD5-BE3D-A7CD557216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0.63414</cdr:x>
      <cdr:y>0.3089</cdr:y>
    </cdr:from>
    <cdr:to>
      <cdr:x>0.8325</cdr:x>
      <cdr:y>0.54502</cdr:y>
    </cdr:to>
    <cdr:sp macro="" textlink="">
      <cdr:nvSpPr>
        <cdr:cNvPr id="3" name="Oval Callout 2"/>
        <cdr:cNvSpPr/>
      </cdr:nvSpPr>
      <cdr:spPr>
        <a:xfrm xmlns:a="http://schemas.openxmlformats.org/drawingml/2006/main">
          <a:off x="5303287" y="1398077"/>
          <a:ext cx="1658874" cy="1068670"/>
        </a:xfrm>
        <a:prstGeom xmlns:a="http://schemas.openxmlformats.org/drawingml/2006/main" prst="wedgeEllipseCallout">
          <a:avLst>
            <a:gd name="adj1" fmla="val -52507"/>
            <a:gd name="adj2" fmla="val 55055"/>
          </a:avLst>
        </a:prstGeom>
        <a:noFill xmlns:a="http://schemas.openxmlformats.org/drawingml/2006/main"/>
        <a:ln xmlns:a="http://schemas.openxmlformats.org/drawingml/2006/main" w="9525" cap="flat" cmpd="sng" algn="ctr">
          <a:solidFill>
            <a:srgbClr val="4F81BD">
              <a:shade val="95000"/>
              <a:satMod val="105000"/>
            </a:srgbClr>
          </a:solidFill>
          <a:prstDash val="solid"/>
        </a:ln>
        <a:effectLst xmlns:a="http://schemas.openxmlformats.org/drawingml/2006/main">
          <a:outerShdw blurRad="40000" dist="23000" dir="5400000" rotWithShape="0">
            <a:srgbClr val="000000">
              <a:alpha val="35000"/>
            </a:srgbClr>
          </a:outerShdw>
        </a:effectLst>
      </cdr:spPr>
      <cdr:style>
        <a:lnRef xmlns:a="http://schemas.openxmlformats.org/drawingml/2006/main" idx="1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1pPr>
          <a:lvl2pPr marL="457200" algn="l" defTabSz="4572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2pPr>
          <a:lvl3pPr marL="914400" algn="l" defTabSz="4572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3pPr>
          <a:lvl4pPr marL="1371600" algn="l" defTabSz="4572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4pPr>
          <a:lvl5pPr marL="1828800" algn="l" defTabSz="4572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5pPr>
          <a:lvl6pPr marL="2286000" algn="l" defTabSz="4572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6pPr>
          <a:lvl7pPr marL="2743200" algn="l" defTabSz="4572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7pPr>
          <a:lvl8pPr marL="3200400" algn="l" defTabSz="4572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8pPr>
          <a:lvl9pPr marL="3657600" algn="l" defTabSz="4572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es-CO" sz="1400" dirty="0">
              <a:solidFill>
                <a:sysClr val="windowText" lastClr="000000"/>
              </a:solidFill>
            </a:rPr>
            <a:t>La Constitución protege el derecho a la salud</a:t>
          </a:r>
        </a:p>
      </cdr:txBody>
    </cdr:sp>
  </cdr:relSizeAnchor>
  <cdr:relSizeAnchor xmlns:cdr="http://schemas.openxmlformats.org/drawingml/2006/chartDrawing">
    <cdr:from>
      <cdr:x>0.14075</cdr:x>
      <cdr:y>0.07139</cdr:y>
    </cdr:from>
    <cdr:to>
      <cdr:x>0.39554</cdr:x>
      <cdr:y>0.23668</cdr:y>
    </cdr:to>
    <cdr:sp macro="" textlink="">
      <cdr:nvSpPr>
        <cdr:cNvPr id="4" name="Oval Callout 3"/>
        <cdr:cNvSpPr/>
      </cdr:nvSpPr>
      <cdr:spPr>
        <a:xfrm xmlns:a="http://schemas.openxmlformats.org/drawingml/2006/main">
          <a:off x="1177061" y="344965"/>
          <a:ext cx="2130796" cy="798721"/>
        </a:xfrm>
        <a:prstGeom xmlns:a="http://schemas.openxmlformats.org/drawingml/2006/main" prst="wedgeEllipseCallout">
          <a:avLst>
            <a:gd name="adj1" fmla="val 35633"/>
            <a:gd name="adj2" fmla="val 70608"/>
          </a:avLst>
        </a:prstGeom>
        <a:noFill xmlns:a="http://schemas.openxmlformats.org/drawingml/2006/main"/>
        <a:ln xmlns:a="http://schemas.openxmlformats.org/drawingml/2006/main" w="9525" cap="flat" cmpd="sng" algn="ctr">
          <a:solidFill>
            <a:srgbClr val="4F81BD">
              <a:shade val="95000"/>
              <a:satMod val="105000"/>
            </a:srgbClr>
          </a:solidFill>
          <a:prstDash val="solid"/>
        </a:ln>
        <a:effectLst xmlns:a="http://schemas.openxmlformats.org/drawingml/2006/main">
          <a:outerShdw blurRad="40000" dist="23000" dir="5400000" rotWithShape="0">
            <a:srgbClr val="000000">
              <a:alpha val="35000"/>
            </a:srgbClr>
          </a:outerShdw>
        </a:effectLst>
      </cdr:spPr>
      <cdr:style>
        <a:lnRef xmlns:a="http://schemas.openxmlformats.org/drawingml/2006/main" idx="1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1pPr>
          <a:lvl2pPr marL="457200" algn="l" defTabSz="4572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2pPr>
          <a:lvl3pPr marL="914400" algn="l" defTabSz="4572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3pPr>
          <a:lvl4pPr marL="1371600" algn="l" defTabSz="4572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4pPr>
          <a:lvl5pPr marL="1828800" algn="l" defTabSz="4572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5pPr>
          <a:lvl6pPr marL="2286000" algn="l" defTabSz="4572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6pPr>
          <a:lvl7pPr marL="2743200" algn="l" defTabSz="4572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7pPr>
          <a:lvl8pPr marL="3200400" algn="l" defTabSz="4572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8pPr>
          <a:lvl9pPr marL="3657600" algn="l" defTabSz="4572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es-CO" sz="1400" dirty="0">
              <a:solidFill>
                <a:sysClr val="windowText" lastClr="000000"/>
              </a:solidFill>
            </a:rPr>
            <a:t>Quiero el mejor servicio al menor costo</a:t>
          </a:r>
        </a:p>
      </cdr:txBody>
    </cdr:sp>
  </cdr:relSizeAnchor>
  <cdr:relSizeAnchor xmlns:cdr="http://schemas.openxmlformats.org/drawingml/2006/chartDrawing">
    <cdr:from>
      <cdr:x>0</cdr:x>
      <cdr:y>0.24784</cdr:y>
    </cdr:from>
    <cdr:to>
      <cdr:x>0.20345</cdr:x>
      <cdr:y>0.5644</cdr:y>
    </cdr:to>
    <cdr:sp macro="" textlink="">
      <cdr:nvSpPr>
        <cdr:cNvPr id="5" name="Oval Callout 4"/>
        <cdr:cNvSpPr/>
      </cdr:nvSpPr>
      <cdr:spPr>
        <a:xfrm xmlns:a="http://schemas.openxmlformats.org/drawingml/2006/main">
          <a:off x="0" y="1121734"/>
          <a:ext cx="1701442" cy="1432720"/>
        </a:xfrm>
        <a:prstGeom xmlns:a="http://schemas.openxmlformats.org/drawingml/2006/main" prst="wedgeEllipseCallout">
          <a:avLst>
            <a:gd name="adj1" fmla="val 75130"/>
            <a:gd name="adj2" fmla="val 58794"/>
          </a:avLst>
        </a:prstGeom>
        <a:noFill xmlns:a="http://schemas.openxmlformats.org/drawingml/2006/main"/>
        <a:ln xmlns:a="http://schemas.openxmlformats.org/drawingml/2006/main" w="9525" cap="flat" cmpd="sng" algn="ctr">
          <a:solidFill>
            <a:srgbClr val="4F81BD">
              <a:shade val="95000"/>
              <a:satMod val="105000"/>
            </a:srgbClr>
          </a:solidFill>
          <a:prstDash val="solid"/>
        </a:ln>
        <a:effectLst xmlns:a="http://schemas.openxmlformats.org/drawingml/2006/main">
          <a:outerShdw blurRad="40000" dist="23000" dir="5400000" rotWithShape="0">
            <a:srgbClr val="000000">
              <a:alpha val="35000"/>
            </a:srgbClr>
          </a:outerShdw>
        </a:effectLst>
      </cdr:spPr>
      <cdr:style>
        <a:lnRef xmlns:a="http://schemas.openxmlformats.org/drawingml/2006/main" idx="1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es-CO" sz="1400" dirty="0">
              <a:solidFill>
                <a:sysClr val="windowText" lastClr="000000"/>
              </a:solidFill>
            </a:rPr>
            <a:t>Necesito los mejores precios y la mejor participación de mercado</a:t>
          </a:r>
        </a:p>
      </cdr:txBody>
    </cdr:sp>
  </cdr:relSizeAnchor>
  <cdr:relSizeAnchor xmlns:cdr="http://schemas.openxmlformats.org/drawingml/2006/chartDrawing">
    <cdr:from>
      <cdr:x>0.02165</cdr:x>
      <cdr:y>0.71299</cdr:y>
    </cdr:from>
    <cdr:to>
      <cdr:x>0.27644</cdr:x>
      <cdr:y>1</cdr:y>
    </cdr:to>
    <cdr:sp macro="" textlink="">
      <cdr:nvSpPr>
        <cdr:cNvPr id="6" name="Oval Callout 5"/>
        <cdr:cNvSpPr/>
      </cdr:nvSpPr>
      <cdr:spPr>
        <a:xfrm xmlns:a="http://schemas.openxmlformats.org/drawingml/2006/main">
          <a:off x="181058" y="3226982"/>
          <a:ext cx="2130796" cy="1298981"/>
        </a:xfrm>
        <a:prstGeom xmlns:a="http://schemas.openxmlformats.org/drawingml/2006/main" prst="wedgeEllipseCallout">
          <a:avLst>
            <a:gd name="adj1" fmla="val 68490"/>
            <a:gd name="adj2" fmla="val -23015"/>
          </a:avLst>
        </a:prstGeom>
        <a:noFill xmlns:a="http://schemas.openxmlformats.org/drawingml/2006/main"/>
        <a:ln xmlns:a="http://schemas.openxmlformats.org/drawingml/2006/main" w="9525" cap="flat" cmpd="sng" algn="ctr">
          <a:solidFill>
            <a:srgbClr val="4F81BD">
              <a:shade val="95000"/>
              <a:satMod val="105000"/>
            </a:srgbClr>
          </a:solidFill>
          <a:prstDash val="solid"/>
        </a:ln>
        <a:effectLst xmlns:a="http://schemas.openxmlformats.org/drawingml/2006/main">
          <a:outerShdw blurRad="40000" dist="23000" dir="5400000" rotWithShape="0">
            <a:srgbClr val="000000">
              <a:alpha val="35000"/>
            </a:srgbClr>
          </a:outerShdw>
        </a:effectLst>
      </cdr:spPr>
      <cdr:style>
        <a:lnRef xmlns:a="http://schemas.openxmlformats.org/drawingml/2006/main" idx="1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es-CO" sz="1400" dirty="0">
              <a:solidFill>
                <a:sysClr val="windowText" lastClr="000000"/>
              </a:solidFill>
            </a:rPr>
            <a:t>Tengo el derecho a recibir lo que necesite para recuperar mi salud</a:t>
          </a:r>
        </a:p>
      </cdr:txBody>
    </cdr:sp>
  </cdr:relSizeAnchor>
  <cdr:relSizeAnchor xmlns:cdr="http://schemas.openxmlformats.org/drawingml/2006/chartDrawing">
    <cdr:from>
      <cdr:x>0.59716</cdr:x>
      <cdr:y>0.71742</cdr:y>
    </cdr:from>
    <cdr:to>
      <cdr:x>0.84789</cdr:x>
      <cdr:y>1</cdr:y>
    </cdr:to>
    <cdr:sp macro="" textlink="">
      <cdr:nvSpPr>
        <cdr:cNvPr id="7" name="Oval Callout 6"/>
        <cdr:cNvSpPr/>
      </cdr:nvSpPr>
      <cdr:spPr>
        <a:xfrm xmlns:a="http://schemas.openxmlformats.org/drawingml/2006/main">
          <a:off x="4994038" y="3466761"/>
          <a:ext cx="2096814" cy="1365526"/>
        </a:xfrm>
        <a:prstGeom xmlns:a="http://schemas.openxmlformats.org/drawingml/2006/main" prst="wedgeEllipseCallout">
          <a:avLst>
            <a:gd name="adj1" fmla="val -59388"/>
            <a:gd name="adj2" fmla="val -25893"/>
          </a:avLst>
        </a:prstGeom>
        <a:noFill xmlns:a="http://schemas.openxmlformats.org/drawingml/2006/main"/>
        <a:ln xmlns:a="http://schemas.openxmlformats.org/drawingml/2006/main" w="9525" cap="flat" cmpd="sng" algn="ctr">
          <a:solidFill>
            <a:srgbClr val="4F81BD">
              <a:shade val="95000"/>
              <a:satMod val="105000"/>
            </a:srgbClr>
          </a:solidFill>
          <a:prstDash val="solid"/>
        </a:ln>
        <a:effectLst xmlns:a="http://schemas.openxmlformats.org/drawingml/2006/main">
          <a:outerShdw blurRad="40000" dist="23000" dir="5400000" rotWithShape="0">
            <a:srgbClr val="000000">
              <a:alpha val="35000"/>
            </a:srgbClr>
          </a:outerShdw>
        </a:effectLst>
      </cdr:spPr>
      <cdr:style>
        <a:lnRef xmlns:a="http://schemas.openxmlformats.org/drawingml/2006/main" idx="1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es-CO" sz="1400" dirty="0">
              <a:solidFill>
                <a:sysClr val="windowText" lastClr="000000"/>
              </a:solidFill>
            </a:rPr>
            <a:t>Necesito aplicar protocolos de atención y lograr eficiencia en el sistema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D41DCA-8854-448C-9373-477C8DA8AD38}" type="datetimeFigureOut">
              <a:rPr lang="de-DE" smtClean="0"/>
              <a:pPr/>
              <a:t>27.05.2019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2B22FE-F869-4CFE-92A0-938D0E41CCBF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50898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36F6EE-D90A-4DB6-915C-1C20516F6DD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6948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36F6EE-D90A-4DB6-915C-1C20516F6DD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003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36F6EE-D90A-4DB6-915C-1C20516F6DD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8655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36F6EE-D90A-4DB6-915C-1C20516F6DD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8655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36F6EE-D90A-4DB6-915C-1C20516F6DD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4169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2B22FE-F869-4CFE-92A0-938D0E41CCBF}" type="slidenum">
              <a:rPr lang="de-DE" smtClean="0"/>
              <a:pPr/>
              <a:t>29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060322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2B22FE-F869-4CFE-92A0-938D0E41CCBF}" type="slidenum">
              <a:rPr lang="de-DE" smtClean="0"/>
              <a:pPr/>
              <a:t>36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775059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2B22FE-F869-4CFE-92A0-938D0E41CCBF}" type="slidenum">
              <a:rPr lang="de-DE" smtClean="0"/>
              <a:pPr/>
              <a:t>37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854104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2B22FE-F869-4CFE-92A0-938D0E41CCBF}" type="slidenum">
              <a:rPr lang="de-DE" smtClean="0"/>
              <a:pPr/>
              <a:t>38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019317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2B22FE-F869-4CFE-92A0-938D0E41CCBF}" type="slidenum">
              <a:rPr lang="de-DE" smtClean="0"/>
              <a:pPr/>
              <a:t>39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32099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2B22FE-F869-4CFE-92A0-938D0E41CCBF}" type="slidenum">
              <a:rPr lang="de-DE" smtClean="0"/>
              <a:pPr/>
              <a:t>40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014580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 Title: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6288504"/>
            <a:ext cx="9144000" cy="47805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I:\_GregW\1322550 WBGIS - ITS Sub Branding\WBGIS_ITS-PPT_footer-06.jpg"/>
          <p:cNvPicPr>
            <a:picLocks noChangeAspect="1" noChangeArrowheads="1"/>
          </p:cNvPicPr>
          <p:nvPr userDrawn="1"/>
        </p:nvPicPr>
        <p:blipFill>
          <a:blip r:embed="rId2"/>
          <a:srcRect b="82105"/>
          <a:stretch>
            <a:fillRect/>
          </a:stretch>
        </p:blipFill>
        <p:spPr bwMode="auto">
          <a:xfrm>
            <a:off x="0" y="1379624"/>
            <a:ext cx="9144000" cy="136358"/>
          </a:xfrm>
          <a:prstGeom prst="rect">
            <a:avLst/>
          </a:prstGeom>
          <a:noFill/>
        </p:spPr>
      </p:pic>
      <p:sp>
        <p:nvSpPr>
          <p:cNvPr id="6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219074" y="3980752"/>
            <a:ext cx="4384288" cy="1011238"/>
          </a:xfrm>
        </p:spPr>
        <p:txBody>
          <a:bodyPr bIns="0"/>
          <a:lstStyle>
            <a:lvl1pPr>
              <a:defRPr sz="3500">
                <a:solidFill>
                  <a:schemeClr val="accent2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 dirty="0"/>
              <a:t>Master Title: </a:t>
            </a:r>
            <a:br>
              <a:rPr lang="en-US" noProof="0" dirty="0"/>
            </a:br>
            <a:r>
              <a:rPr lang="en-US" noProof="0" dirty="0"/>
              <a:t>Version 1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588042" y="5153078"/>
            <a:ext cx="4034590" cy="112740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2000" b="0" baseline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 dirty="0"/>
              <a:t>Name of the contributor</a:t>
            </a:r>
          </a:p>
          <a:p>
            <a:pPr lvl="0"/>
            <a:r>
              <a:rPr lang="en-US" noProof="0" dirty="0"/>
              <a:t>Name of the event, venue</a:t>
            </a:r>
          </a:p>
          <a:p>
            <a:pPr lvl="0"/>
            <a:r>
              <a:rPr lang="en-US" noProof="0" dirty="0"/>
              <a:t>00 Month 2012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1283371"/>
            <a:ext cx="9144000" cy="91440"/>
          </a:xfrm>
          <a:prstGeom prst="rect">
            <a:avLst/>
          </a:prstGeom>
          <a:solidFill>
            <a:schemeClr val="accent2"/>
          </a:solidFill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9144000" cy="91440"/>
          </a:xfrm>
          <a:prstGeom prst="rect">
            <a:avLst/>
          </a:prstGeom>
          <a:solidFill>
            <a:schemeClr val="accent2"/>
          </a:solidFill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0" y="6766560"/>
            <a:ext cx="9144000" cy="91440"/>
          </a:xfrm>
          <a:prstGeom prst="rect">
            <a:avLst/>
          </a:prstGeom>
          <a:solidFill>
            <a:schemeClr val="accent2"/>
          </a:solidFill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 userDrawn="1"/>
        </p:nvSpPr>
        <p:spPr>
          <a:xfrm>
            <a:off x="0" y="3858768"/>
            <a:ext cx="4379976" cy="2999232"/>
          </a:xfrm>
          <a:prstGeom prst="rect">
            <a:avLst/>
          </a:prstGeom>
          <a:blipFill dpi="0" rotWithShape="1">
            <a:blip r:embed="rId3">
              <a:alphaModFix amt="30000"/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999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aster Title: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12"/>
          <p:cNvPicPr>
            <a:picLocks noChangeAspect="1"/>
          </p:cNvPicPr>
          <p:nvPr userDrawn="1"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3133426" y="1130968"/>
            <a:ext cx="5938818" cy="5938818"/>
          </a:xfrm>
          <a:prstGeom prst="rect">
            <a:avLst/>
          </a:prstGeom>
        </p:spPr>
      </p:pic>
      <p:sp>
        <p:nvSpPr>
          <p:cNvPr id="7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1065177" y="3958989"/>
            <a:ext cx="7538185" cy="1011238"/>
          </a:xfrm>
        </p:spPr>
        <p:txBody>
          <a:bodyPr bIns="0"/>
          <a:lstStyle>
            <a:lvl1pPr>
              <a:defRPr sz="35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 dirty="0"/>
              <a:t>Master Title: Version 2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065327" y="5131316"/>
            <a:ext cx="7539711" cy="6477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2000" b="0" baseline="0">
                <a:solidFill>
                  <a:schemeClr val="accent2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 dirty="0"/>
              <a:t>Name of the contributor</a:t>
            </a:r>
          </a:p>
          <a:p>
            <a:pPr lvl="0"/>
            <a:r>
              <a:rPr lang="en-US" noProof="0" dirty="0"/>
              <a:t>Name of the event, venue, 00 Month 2012</a:t>
            </a:r>
          </a:p>
        </p:txBody>
      </p:sp>
    </p:spTree>
    <p:extLst>
      <p:ext uri="{BB962C8B-B14F-4D97-AF65-F5344CB8AC3E}">
        <p14:creationId xmlns:p14="http://schemas.microsoft.com/office/powerpoint/2010/main" val="3752270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 err="1"/>
              <a:t>Titlemaster</a:t>
            </a:r>
            <a:endParaRPr lang="en-US" noProof="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Title of Presentation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62D93A-3BA0-8848-BFA3-D7046C1B555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2" hasCustomPrompt="1"/>
          </p:nvPr>
        </p:nvSpPr>
        <p:spPr/>
        <p:txBody>
          <a:bodyPr/>
          <a:lstStyle>
            <a:lvl3pPr marL="361950" indent="-361950">
              <a:buFont typeface="Arial" panose="020B0604020202020204" pitchFamily="34" charset="0"/>
              <a:buChar char="•"/>
              <a:defRPr/>
            </a:lvl3pPr>
          </a:lstStyle>
          <a:p>
            <a:pPr lvl="0"/>
            <a:r>
              <a:rPr lang="en-US" noProof="0" dirty="0" err="1"/>
              <a:t>Textmaster</a:t>
            </a:r>
            <a:endParaRPr lang="en-US" noProof="0" dirty="0"/>
          </a:p>
          <a:p>
            <a:pPr lvl="1"/>
            <a:r>
              <a:rPr lang="en-US" noProof="0" dirty="0"/>
              <a:t>Second Layer</a:t>
            </a:r>
          </a:p>
          <a:p>
            <a:pPr lvl="2"/>
            <a:r>
              <a:rPr lang="en-US" noProof="0" dirty="0"/>
              <a:t>Third Layer</a:t>
            </a:r>
          </a:p>
          <a:p>
            <a:pPr lvl="3"/>
            <a:r>
              <a:rPr lang="en-US" noProof="0" dirty="0"/>
              <a:t>Fourth Layer</a:t>
            </a:r>
          </a:p>
          <a:p>
            <a:pPr lvl="4"/>
            <a:r>
              <a:rPr lang="en-US" noProof="0" dirty="0"/>
              <a:t>Fifth Layer</a:t>
            </a:r>
          </a:p>
          <a:p>
            <a:pPr lvl="5"/>
            <a:r>
              <a:rPr lang="en-US" noProof="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686614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 err="1"/>
              <a:t>Titlemaster</a:t>
            </a:r>
            <a:endParaRPr lang="en-US" noProof="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Title of Presentation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62D93A-3BA0-8848-BFA3-D7046C1B555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2" hasCustomPrompt="1"/>
          </p:nvPr>
        </p:nvSpPr>
        <p:spPr>
          <a:xfrm>
            <a:off x="323850" y="3716338"/>
            <a:ext cx="8496300" cy="2305050"/>
          </a:xfrm>
        </p:spPr>
        <p:txBody>
          <a:bodyPr anchor="ctr" anchorCtr="1"/>
          <a:lstStyle>
            <a:lvl1pPr algn="ctr">
              <a:buFontTx/>
              <a:buNone/>
              <a:defRPr sz="2500">
                <a:solidFill>
                  <a:schemeClr val="accent1"/>
                </a:solidFill>
              </a:defRPr>
            </a:lvl1pPr>
            <a:lvl2pPr algn="ctr">
              <a:buFontTx/>
              <a:buNone/>
              <a:defRPr sz="2500">
                <a:solidFill>
                  <a:schemeClr val="accent1"/>
                </a:solidFill>
              </a:defRPr>
            </a:lvl2pPr>
            <a:lvl3pPr marL="0" indent="0" algn="ctr">
              <a:buFontTx/>
              <a:buNone/>
              <a:defRPr sz="2500">
                <a:solidFill>
                  <a:schemeClr val="accent1"/>
                </a:solidFill>
              </a:defRPr>
            </a:lvl3pPr>
            <a:lvl4pPr marL="0" indent="0" algn="ctr">
              <a:buFontTx/>
              <a:buNone/>
              <a:defRPr sz="2500">
                <a:solidFill>
                  <a:schemeClr val="accent1"/>
                </a:solidFill>
              </a:defRPr>
            </a:lvl4pPr>
            <a:lvl5pPr marL="0" indent="0" algn="ctr">
              <a:buFontTx/>
              <a:buNone/>
              <a:defRPr sz="25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noProof="0" dirty="0" err="1"/>
              <a:t>Textmaster</a:t>
            </a:r>
            <a:endParaRPr lang="en-US" noProof="0" dirty="0"/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3" hasCustomPrompt="1"/>
          </p:nvPr>
        </p:nvSpPr>
        <p:spPr>
          <a:xfrm>
            <a:off x="323850" y="1268413"/>
            <a:ext cx="8496300" cy="2305050"/>
          </a:xfrm>
        </p:spPr>
        <p:txBody>
          <a:bodyPr/>
          <a:lstStyle/>
          <a:p>
            <a:r>
              <a:rPr lang="en-US" noProof="0" dirty="0"/>
              <a:t>Images</a:t>
            </a:r>
          </a:p>
        </p:txBody>
      </p:sp>
    </p:spTree>
    <p:extLst>
      <p:ext uri="{BB962C8B-B14F-4D97-AF65-F5344CB8AC3E}">
        <p14:creationId xmlns:p14="http://schemas.microsoft.com/office/powerpoint/2010/main" val="2089624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 err="1"/>
              <a:t>Titlemaster</a:t>
            </a:r>
            <a:endParaRPr lang="en-US" noProof="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Title of Presentation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62D93A-3BA0-8848-BFA3-D7046C1B555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2" hasCustomPrompt="1"/>
          </p:nvPr>
        </p:nvSpPr>
        <p:spPr>
          <a:xfrm>
            <a:off x="323851" y="1268413"/>
            <a:ext cx="4176712" cy="4752975"/>
          </a:xfrm>
        </p:spPr>
        <p:txBody>
          <a:bodyPr/>
          <a:lstStyle>
            <a:lvl1pPr algn="l">
              <a:buFontTx/>
              <a:buNone/>
              <a:defRPr sz="2500">
                <a:solidFill>
                  <a:schemeClr val="accent1"/>
                </a:solidFill>
              </a:defRPr>
            </a:lvl1pPr>
            <a:lvl2pPr algn="ctr">
              <a:buFontTx/>
              <a:buNone/>
              <a:defRPr sz="2500">
                <a:solidFill>
                  <a:schemeClr val="accent1"/>
                </a:solidFill>
              </a:defRPr>
            </a:lvl2pPr>
            <a:lvl3pPr marL="0" indent="0" algn="ctr">
              <a:buFontTx/>
              <a:buNone/>
              <a:defRPr sz="2500">
                <a:solidFill>
                  <a:schemeClr val="accent1"/>
                </a:solidFill>
              </a:defRPr>
            </a:lvl3pPr>
            <a:lvl4pPr marL="0" indent="0" algn="ctr">
              <a:buFontTx/>
              <a:buNone/>
              <a:defRPr sz="2500">
                <a:solidFill>
                  <a:schemeClr val="accent1"/>
                </a:solidFill>
              </a:defRPr>
            </a:lvl4pPr>
            <a:lvl5pPr marL="0" indent="0" algn="ctr">
              <a:buFontTx/>
              <a:buNone/>
              <a:defRPr sz="25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noProof="0" dirty="0" err="1"/>
              <a:t>Textmaster</a:t>
            </a:r>
            <a:endParaRPr lang="en-US" noProof="0" dirty="0"/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3" hasCustomPrompt="1"/>
          </p:nvPr>
        </p:nvSpPr>
        <p:spPr>
          <a:xfrm>
            <a:off x="4643438" y="1268413"/>
            <a:ext cx="4176712" cy="4752975"/>
          </a:xfrm>
        </p:spPr>
        <p:txBody>
          <a:bodyPr/>
          <a:lstStyle/>
          <a:p>
            <a:r>
              <a:rPr lang="en-US" noProof="0" dirty="0"/>
              <a:t>Images</a:t>
            </a:r>
          </a:p>
        </p:txBody>
      </p:sp>
    </p:spTree>
    <p:extLst>
      <p:ext uri="{BB962C8B-B14F-4D97-AF65-F5344CB8AC3E}">
        <p14:creationId xmlns:p14="http://schemas.microsoft.com/office/powerpoint/2010/main" val="2541923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 err="1"/>
              <a:t>Titlemaster</a:t>
            </a:r>
            <a:endParaRPr lang="en-US" noProof="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Title of Presentation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62D93A-3BA0-8848-BFA3-D7046C1B555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479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: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I:\_GregW\1322550 WBGIS - ITS Sub Branding\WBGIS_ITS-PPT_footer-06.jpg"/>
          <p:cNvPicPr>
            <a:picLocks noChangeAspect="1" noChangeArrowheads="1"/>
          </p:cNvPicPr>
          <p:nvPr userDrawn="1"/>
        </p:nvPicPr>
        <p:blipFill>
          <a:blip r:embed="rId2"/>
          <a:srcRect b="82105"/>
          <a:stretch>
            <a:fillRect/>
          </a:stretch>
        </p:blipFill>
        <p:spPr bwMode="auto">
          <a:xfrm>
            <a:off x="0" y="1379624"/>
            <a:ext cx="9144000" cy="136358"/>
          </a:xfrm>
          <a:prstGeom prst="rect">
            <a:avLst/>
          </a:prstGeom>
          <a:noFill/>
        </p:spPr>
      </p:pic>
      <p:sp>
        <p:nvSpPr>
          <p:cNvPr id="13" name="Rectangle 12"/>
          <p:cNvSpPr/>
          <p:nvPr userDrawn="1"/>
        </p:nvSpPr>
        <p:spPr>
          <a:xfrm>
            <a:off x="0" y="1283371"/>
            <a:ext cx="9144000" cy="91440"/>
          </a:xfrm>
          <a:prstGeom prst="rect">
            <a:avLst/>
          </a:prstGeom>
          <a:solidFill>
            <a:schemeClr val="accent2"/>
          </a:solidFill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6288504"/>
            <a:ext cx="9144000" cy="47805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780546" y="2986248"/>
            <a:ext cx="3349461" cy="1011238"/>
          </a:xfrm>
        </p:spPr>
        <p:txBody>
          <a:bodyPr bIns="0"/>
          <a:lstStyle>
            <a:lvl1pPr>
              <a:defRPr sz="3500">
                <a:solidFill>
                  <a:srgbClr val="002345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 dirty="0"/>
              <a:t>Thank you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780547" y="4026716"/>
            <a:ext cx="3391154" cy="2089444"/>
          </a:xfrm>
          <a:prstGeom prst="rect">
            <a:avLst/>
          </a:prstGeom>
        </p:spPr>
        <p:txBody>
          <a:bodyPr lIns="0" tIns="0" rIns="0" bIns="0" anchor="b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 b="0" baseline="0">
                <a:solidFill>
                  <a:srgbClr val="00ADE4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 dirty="0"/>
              <a:t>World Bank Group</a:t>
            </a:r>
          </a:p>
          <a:p>
            <a:pPr lvl="0"/>
            <a:r>
              <a:rPr lang="en-US" noProof="0" dirty="0"/>
              <a:t>Address Line 1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/>
              <a:t>Address Line 1</a:t>
            </a:r>
          </a:p>
          <a:p>
            <a:pPr lvl="0"/>
            <a:r>
              <a:rPr lang="en-US" noProof="0" dirty="0"/>
              <a:t>City ABC</a:t>
            </a:r>
          </a:p>
          <a:p>
            <a:pPr lvl="0"/>
            <a:r>
              <a:rPr lang="en-US" noProof="0" dirty="0"/>
              <a:t>State DEFG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91440"/>
          </a:xfrm>
          <a:prstGeom prst="rect">
            <a:avLst/>
          </a:prstGeom>
          <a:solidFill>
            <a:schemeClr val="accent2"/>
          </a:solidFill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6766560"/>
            <a:ext cx="9144000" cy="91440"/>
          </a:xfrm>
          <a:prstGeom prst="rect">
            <a:avLst/>
          </a:prstGeom>
          <a:solidFill>
            <a:schemeClr val="accent2"/>
          </a:solidFill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0" y="3858768"/>
            <a:ext cx="4379976" cy="2999232"/>
          </a:xfrm>
          <a:prstGeom prst="rect">
            <a:avLst/>
          </a:prstGeom>
          <a:blipFill dpi="0" rotWithShape="1">
            <a:blip r:embed="rId3">
              <a:alphaModFix amt="30000"/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563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: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 userDrawn="1"/>
        </p:nvSpPr>
        <p:spPr>
          <a:xfrm>
            <a:off x="0" y="1278000"/>
            <a:ext cx="9144000" cy="558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14" name="Bild 13"/>
          <p:cNvPicPr>
            <a:picLocks noChangeAspect="1"/>
          </p:cNvPicPr>
          <p:nvPr userDrawn="1"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3059832" y="1057374"/>
            <a:ext cx="6012412" cy="6012412"/>
          </a:xfrm>
          <a:prstGeom prst="rect">
            <a:avLst/>
          </a:prstGeom>
        </p:spPr>
      </p:pic>
      <p:sp>
        <p:nvSpPr>
          <p:cNvPr id="7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1152800" y="1272561"/>
            <a:ext cx="7017314" cy="1011238"/>
          </a:xfrm>
        </p:spPr>
        <p:txBody>
          <a:bodyPr bIns="0"/>
          <a:lstStyle>
            <a:lvl1pPr>
              <a:defRPr sz="35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 dirty="0"/>
              <a:t>Thank you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152968" y="4026716"/>
            <a:ext cx="7018734" cy="2089444"/>
          </a:xfrm>
          <a:prstGeom prst="rect">
            <a:avLst/>
          </a:prstGeom>
        </p:spPr>
        <p:txBody>
          <a:bodyPr lIns="0" tIns="0" rIns="0" bIns="0" anchor="b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 b="0" baseline="0">
                <a:solidFill>
                  <a:schemeClr val="accent2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 dirty="0"/>
              <a:t>World Bank Group</a:t>
            </a:r>
          </a:p>
          <a:p>
            <a:pPr lvl="0"/>
            <a:r>
              <a:rPr lang="en-US" noProof="0" dirty="0"/>
              <a:t>Address Line 1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/>
              <a:t>Address Line 1</a:t>
            </a:r>
          </a:p>
          <a:p>
            <a:pPr lvl="0"/>
            <a:r>
              <a:rPr lang="en-US" noProof="0" dirty="0"/>
              <a:t>City ABC</a:t>
            </a:r>
          </a:p>
          <a:p>
            <a:pPr lvl="0"/>
            <a:r>
              <a:rPr lang="en-US" noProof="0" dirty="0"/>
              <a:t>State DEFG</a:t>
            </a:r>
          </a:p>
        </p:txBody>
      </p:sp>
    </p:spTree>
    <p:extLst>
      <p:ext uri="{BB962C8B-B14F-4D97-AF65-F5344CB8AC3E}">
        <p14:creationId xmlns:p14="http://schemas.microsoft.com/office/powerpoint/2010/main" val="2396073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-65128" y="6691719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fld id="{7361F014-C23E-E64D-8846-58BE71BC9C31}" type="datetimeFigureOut">
              <a:rPr lang="en-US" smtClean="0"/>
              <a:pPr/>
              <a:t>5/27/2019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67000" y="6675437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675437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 sz="900"/>
            </a:lvl1pPr>
          </a:lstStyle>
          <a:p>
            <a:fld id="{1E8BE508-A16B-D043-9A30-A7B64AD655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234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23850" y="260350"/>
            <a:ext cx="8496300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18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This is a headline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10063" y="6360101"/>
            <a:ext cx="4558326" cy="215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36000" rIns="0" bIns="0" numCol="1" anchor="t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en-US" dirty="0"/>
              <a:t>Title of Presentation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532118" y="6360102"/>
            <a:ext cx="288032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36000" rIns="0" bIns="0" numCol="1" anchor="t" anchorCtr="0" compatLnSpc="1">
            <a:prstTxWarp prst="textNoShape">
              <a:avLst/>
            </a:prstTxWarp>
          </a:bodyPr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EF62D93A-3BA0-8848-BFA3-D7046C1B555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" name="Textplatzhalter 1"/>
          <p:cNvSpPr>
            <a:spLocks noGrp="1"/>
          </p:cNvSpPr>
          <p:nvPr>
            <p:ph type="body" idx="1"/>
          </p:nvPr>
        </p:nvSpPr>
        <p:spPr>
          <a:xfrm>
            <a:off x="323850" y="1268413"/>
            <a:ext cx="8496300" cy="47529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 err="1"/>
              <a:t>Textmaster</a:t>
            </a:r>
            <a:endParaRPr lang="en-US" noProof="0" dirty="0"/>
          </a:p>
          <a:p>
            <a:pPr lvl="1"/>
            <a:r>
              <a:rPr lang="en-US" noProof="0" dirty="0"/>
              <a:t>Second Layer</a:t>
            </a:r>
          </a:p>
          <a:p>
            <a:pPr lvl="2"/>
            <a:r>
              <a:rPr lang="en-US" noProof="0" dirty="0"/>
              <a:t>Third Layer</a:t>
            </a:r>
          </a:p>
          <a:p>
            <a:pPr lvl="3"/>
            <a:r>
              <a:rPr lang="en-US" noProof="0" dirty="0"/>
              <a:t>Fourth Layer</a:t>
            </a:r>
          </a:p>
          <a:p>
            <a:pPr lvl="4"/>
            <a:r>
              <a:rPr lang="en-US" noProof="0" dirty="0"/>
              <a:t>Fifth Layer</a:t>
            </a:r>
          </a:p>
          <a:p>
            <a:pPr lvl="5"/>
            <a:r>
              <a:rPr lang="en-US" noProof="0" dirty="0"/>
              <a:t>6</a:t>
            </a:r>
          </a:p>
        </p:txBody>
      </p:sp>
      <p:pic>
        <p:nvPicPr>
          <p:cNvPr id="11" name="Picture 2" descr="U:\1405265\1405265 WBG Logo\LOGO FILES\Horizontal\WBG_Horizontal_Color\web\WBG_Horizontal-RGB-web.jpg"/>
          <p:cNvPicPr>
            <a:picLocks noChangeAspect="1" noChangeArrowheads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715"/>
          <a:stretch/>
        </p:blipFill>
        <p:spPr bwMode="auto">
          <a:xfrm>
            <a:off x="323851" y="6302501"/>
            <a:ext cx="1689433" cy="329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2819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81" r:id="rId2"/>
    <p:sldLayoutId id="2147483656" r:id="rId3"/>
    <p:sldLayoutId id="2147483660" r:id="rId4"/>
    <p:sldLayoutId id="2147483661" r:id="rId5"/>
    <p:sldLayoutId id="2147483659" r:id="rId6"/>
    <p:sldLayoutId id="2147483680" r:id="rId7"/>
    <p:sldLayoutId id="2147483663" r:id="rId8"/>
    <p:sldLayoutId id="2147483682" r:id="rId9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000" kern="1200">
          <a:solidFill>
            <a:schemeClr val="tx2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3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457200" rtl="0" eaLnBrk="1" latinLnBrk="0" hangingPunct="1">
        <a:spcBef>
          <a:spcPct val="20000"/>
        </a:spcBef>
        <a:buFont typeface="Arial"/>
        <a:buNone/>
        <a:defRPr sz="3000" kern="1200" baseline="0">
          <a:solidFill>
            <a:schemeClr val="accent2"/>
          </a:solidFill>
          <a:latin typeface="+mn-lt"/>
          <a:ea typeface="+mn-ea"/>
          <a:cs typeface="+mn-cs"/>
        </a:defRPr>
      </a:lvl2pPr>
      <a:lvl3pPr marL="361950" indent="-361950" algn="l" defTabSz="457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500" kern="1200" baseline="0">
          <a:solidFill>
            <a:schemeClr val="accent2"/>
          </a:solidFill>
          <a:latin typeface="+mn-lt"/>
          <a:ea typeface="+mn-ea"/>
          <a:cs typeface="+mn-cs"/>
        </a:defRPr>
      </a:lvl3pPr>
      <a:lvl4pPr marL="715963" indent="-354013" algn="l" defTabSz="457200" rtl="0" eaLnBrk="1" latinLnBrk="0" hangingPunct="1">
        <a:spcBef>
          <a:spcPct val="20000"/>
        </a:spcBef>
        <a:buFont typeface="Arial"/>
        <a:buChar char="–"/>
        <a:defRPr sz="2000" kern="1200" baseline="0">
          <a:solidFill>
            <a:schemeClr val="accent2"/>
          </a:solidFill>
          <a:latin typeface="+mn-lt"/>
          <a:ea typeface="+mn-ea"/>
          <a:cs typeface="+mn-cs"/>
        </a:defRPr>
      </a:lvl4pPr>
      <a:lvl5pPr marL="1077913" indent="-361950" algn="l" defTabSz="457200" rtl="0" eaLnBrk="1" latinLnBrk="0" hangingPunct="1">
        <a:spcBef>
          <a:spcPct val="20000"/>
        </a:spcBef>
        <a:buFont typeface="Arial" pitchFamily="34" charset="0"/>
        <a:buChar char="–"/>
        <a:defRPr sz="2000" kern="1200" baseline="0">
          <a:solidFill>
            <a:schemeClr val="accent2"/>
          </a:solidFill>
          <a:latin typeface="+mn-lt"/>
          <a:ea typeface="+mn-ea"/>
          <a:cs typeface="+mn-cs"/>
        </a:defRPr>
      </a:lvl5pPr>
      <a:lvl6pPr marL="1431925" indent="-354013" algn="l" defTabSz="4572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2"/>
          </a:solidFill>
          <a:latin typeface="+mn-lt"/>
          <a:ea typeface="+mn-ea"/>
          <a:cs typeface="+mn-cs"/>
        </a:defRPr>
      </a:lvl6pPr>
      <a:lvl7pPr marL="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accent2"/>
          </a:solidFill>
          <a:latin typeface="+mn-lt"/>
          <a:ea typeface="+mn-ea"/>
          <a:cs typeface="+mn-cs"/>
        </a:defRPr>
      </a:lvl7pPr>
      <a:lvl8pPr marL="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accent2"/>
          </a:solidFill>
          <a:latin typeface="+mn-lt"/>
          <a:ea typeface="+mn-ea"/>
          <a:cs typeface="+mn-cs"/>
        </a:defRPr>
      </a:lvl8pPr>
      <a:lvl9pPr marL="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accent2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ctrTitle"/>
          </p:nvPr>
        </p:nvSpPr>
        <p:spPr>
          <a:xfrm>
            <a:off x="4238344" y="3570340"/>
            <a:ext cx="4384288" cy="1011238"/>
          </a:xfrm>
        </p:spPr>
        <p:txBody>
          <a:bodyPr/>
          <a:lstStyle/>
          <a:p>
            <a:r>
              <a:rPr lang="es-ES" b="1" dirty="0"/>
              <a:t>La Iniciativa </a:t>
            </a:r>
            <a:r>
              <a:rPr lang="es-ES" b="1" dirty="0" err="1"/>
              <a:t>SaluDerecho</a:t>
            </a:r>
            <a:r>
              <a:rPr lang="es-ES" b="1" dirty="0"/>
              <a:t>: Un Esfuerzo para Promover el Derecho a la Salud en América Latina</a:t>
            </a:r>
            <a:endParaRPr lang="es-CO" noProof="0" dirty="0"/>
          </a:p>
        </p:txBody>
      </p:sp>
      <p:sp>
        <p:nvSpPr>
          <p:cNvPr id="24" name="Subtitle 23"/>
          <p:cNvSpPr>
            <a:spLocks noGrp="1"/>
          </p:cNvSpPr>
          <p:nvPr>
            <p:ph type="subTitle" idx="1"/>
          </p:nvPr>
        </p:nvSpPr>
        <p:spPr>
          <a:xfrm>
            <a:off x="4412756" y="4751699"/>
            <a:ext cx="4384288" cy="1127405"/>
          </a:xfrm>
        </p:spPr>
        <p:txBody>
          <a:bodyPr/>
          <a:lstStyle/>
          <a:p>
            <a:r>
              <a:rPr lang="es-CO" noProof="0" dirty="0"/>
              <a:t>Roberto Iunes, Banco Mundial</a:t>
            </a:r>
          </a:p>
          <a:p>
            <a:r>
              <a:rPr lang="es-CO" noProof="0" dirty="0"/>
              <a:t>Universidad Jorge Tadeo Lozano</a:t>
            </a:r>
          </a:p>
          <a:p>
            <a:r>
              <a:rPr lang="es-CO" dirty="0"/>
              <a:t>27 de mayo de 2019</a:t>
            </a:r>
            <a:endParaRPr lang="es-CO" noProof="0" dirty="0"/>
          </a:p>
        </p:txBody>
      </p:sp>
      <p:pic>
        <p:nvPicPr>
          <p:cNvPr id="4" name="Picture 3" descr="U:\1405265\1405265 WBG Logo\LOGO FILES\Horizontal\WBG_Horizontal_Color\WBG_Horizontal-RG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102" y="335840"/>
            <a:ext cx="3615235" cy="707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4998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Es</a:t>
            </a:r>
            <a:r>
              <a:rPr lang="en-US" sz="3200" b="1" noProof="0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tructura</a:t>
            </a:r>
            <a:r>
              <a:rPr lang="en-US" sz="3200" b="1" noProof="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de la </a:t>
            </a:r>
            <a:r>
              <a:rPr lang="en-US" sz="3200" b="1" noProof="0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Presentación</a:t>
            </a:r>
            <a:endParaRPr lang="en-US" sz="3200" b="1" noProof="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noProof="0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El </a:t>
            </a:r>
            <a:r>
              <a:rPr lang="en-US" noProof="0" dirty="0" err="1">
                <a:solidFill>
                  <a:schemeClr val="accent1">
                    <a:lumMod val="90000"/>
                    <a:lumOff val="10000"/>
                  </a:schemeClr>
                </a:solidFill>
              </a:rPr>
              <a:t>concepto</a:t>
            </a:r>
            <a:r>
              <a:rPr lang="en-US" noProof="0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 del Derecho a la Salud</a:t>
            </a:r>
          </a:p>
          <a:p>
            <a:pPr>
              <a:lnSpc>
                <a:spcPct val="200000"/>
              </a:lnSpc>
            </a:pPr>
            <a:r>
              <a:rPr lang="en-US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El Derecho a la Salud y </a:t>
            </a:r>
            <a:r>
              <a:rPr lang="en-US" dirty="0" err="1">
                <a:solidFill>
                  <a:schemeClr val="accent1">
                    <a:lumMod val="90000"/>
                    <a:lumOff val="10000"/>
                  </a:schemeClr>
                </a:solidFill>
              </a:rPr>
              <a:t>su</a:t>
            </a:r>
            <a:r>
              <a:rPr lang="en-US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 </a:t>
            </a:r>
            <a:r>
              <a:rPr lang="en-US" noProof="0" dirty="0" err="1">
                <a:solidFill>
                  <a:schemeClr val="accent1">
                    <a:lumMod val="90000"/>
                    <a:lumOff val="10000"/>
                  </a:schemeClr>
                </a:solidFill>
              </a:rPr>
              <a:t>judicialización</a:t>
            </a:r>
            <a:endParaRPr lang="en-US" noProof="0" dirty="0">
              <a:solidFill>
                <a:schemeClr val="accent1">
                  <a:lumMod val="90000"/>
                  <a:lumOff val="10000"/>
                </a:schemeClr>
              </a:solidFill>
            </a:endParaRPr>
          </a:p>
          <a:p>
            <a:pPr>
              <a:lnSpc>
                <a:spcPct val="200000"/>
              </a:lnSpc>
              <a:spcBef>
                <a:spcPts val="0"/>
              </a:spcBef>
            </a:pPr>
            <a:r>
              <a:rPr lang="en-US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La </a:t>
            </a:r>
            <a:r>
              <a:rPr lang="en-US" dirty="0" err="1">
                <a:solidFill>
                  <a:schemeClr val="accent1">
                    <a:lumMod val="90000"/>
                    <a:lumOff val="10000"/>
                  </a:schemeClr>
                </a:solidFill>
              </a:rPr>
              <a:t>iniciativa</a:t>
            </a:r>
            <a:r>
              <a:rPr lang="en-US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90000"/>
                    <a:lumOff val="10000"/>
                  </a:schemeClr>
                </a:solidFill>
              </a:rPr>
              <a:t>SaluDerecho</a:t>
            </a:r>
            <a:endParaRPr lang="en-US" dirty="0">
              <a:solidFill>
                <a:schemeClr val="accent1">
                  <a:lumMod val="90000"/>
                  <a:lumOff val="10000"/>
                </a:schemeClr>
              </a:solidFill>
            </a:endParaRPr>
          </a:p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12279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sz="3200" noProof="0" dirty="0"/>
              <a:t>Objetivos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O" noProof="0" dirty="0"/>
              <a:t>Discutir el concepto del derecho a la salud y sus principios</a:t>
            </a:r>
          </a:p>
          <a:p>
            <a:r>
              <a:rPr lang="es-CO" noProof="0" dirty="0"/>
              <a:t>Discutir sus implicaciones (desde un punto de vista económico)</a:t>
            </a:r>
          </a:p>
          <a:p>
            <a:r>
              <a:rPr lang="es-CO" noProof="0" dirty="0"/>
              <a:t>Discutir como estos principios se relacionan con algunas características del sector salud y algunos conceptos económicos</a:t>
            </a:r>
          </a:p>
        </p:txBody>
      </p:sp>
    </p:spTree>
    <p:extLst>
      <p:ext uri="{BB962C8B-B14F-4D97-AF65-F5344CB8AC3E}">
        <p14:creationId xmlns:p14="http://schemas.microsoft.com/office/powerpoint/2010/main" val="2798493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sz="3200" b="1" noProof="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La Salud como un Derecho Humano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O" noProof="0" dirty="0"/>
              <a:t>Presente en la Constitución de la OMS (1946)</a:t>
            </a:r>
          </a:p>
          <a:p>
            <a:pPr marL="0" lvl="2" indent="0">
              <a:buNone/>
            </a:pPr>
            <a:endParaRPr lang="es-CO" sz="3000" noProof="0" dirty="0">
              <a:solidFill>
                <a:schemeClr val="accent1"/>
              </a:solidFill>
            </a:endParaRPr>
          </a:p>
          <a:p>
            <a:pPr marL="0" lvl="2" indent="0">
              <a:buNone/>
            </a:pPr>
            <a:r>
              <a:rPr lang="es-CO" sz="3000" noProof="0" dirty="0">
                <a:solidFill>
                  <a:schemeClr val="accent1"/>
                </a:solidFill>
              </a:rPr>
              <a:t>Presente en la Declaración de Alma Ata (1978)</a:t>
            </a:r>
          </a:p>
          <a:p>
            <a:pPr marL="0" lvl="2" indent="0">
              <a:buNone/>
            </a:pPr>
            <a:endParaRPr lang="es-CO" sz="3000" noProof="0" dirty="0">
              <a:solidFill>
                <a:schemeClr val="accent1"/>
              </a:solidFill>
            </a:endParaRPr>
          </a:p>
          <a:p>
            <a:pPr marL="0" lvl="2" indent="0">
              <a:buNone/>
            </a:pPr>
            <a:r>
              <a:rPr lang="es-CO" sz="3000" noProof="0" dirty="0">
                <a:solidFill>
                  <a:schemeClr val="accent1"/>
                </a:solidFill>
              </a:rPr>
              <a:t>Reconocida por las constituciones de varios países </a:t>
            </a:r>
          </a:p>
        </p:txBody>
      </p:sp>
    </p:spTree>
    <p:extLst>
      <p:ext uri="{BB962C8B-B14F-4D97-AF65-F5344CB8AC3E}">
        <p14:creationId xmlns:p14="http://schemas.microsoft.com/office/powerpoint/2010/main" val="1339920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sz="3200" b="1" noProof="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La Salud como un Derecho Humano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O" noProof="0" dirty="0"/>
              <a:t>Principal documento: Pacto Internacional de Derechos Económicos, Sociales y Culturales</a:t>
            </a:r>
          </a:p>
          <a:p>
            <a:pPr marL="457200" lvl="2" indent="-457200">
              <a:buFont typeface="Wingdings" panose="05000000000000000000" pitchFamily="2" charset="2"/>
              <a:buChar char="§"/>
            </a:pPr>
            <a:r>
              <a:rPr lang="es-CO" sz="2800" noProof="0" dirty="0">
                <a:solidFill>
                  <a:srgbClr val="00ADE4"/>
                </a:solidFill>
              </a:rPr>
              <a:t>Entrada en vigor: enero de 1976</a:t>
            </a:r>
          </a:p>
          <a:p>
            <a:pPr marL="457200" lvl="2" indent="-457200">
              <a:buFont typeface="Wingdings" panose="05000000000000000000" pitchFamily="2" charset="2"/>
              <a:buChar char="§"/>
            </a:pPr>
            <a:r>
              <a:rPr lang="es-CO" sz="2800" noProof="0" dirty="0">
                <a:solidFill>
                  <a:srgbClr val="00ADE4"/>
                </a:solidFill>
              </a:rPr>
              <a:t>Ratificado por más de 150 países</a:t>
            </a:r>
          </a:p>
          <a:p>
            <a:r>
              <a:rPr lang="es-CO" noProof="0" dirty="0"/>
              <a:t>Artículo 12</a:t>
            </a:r>
          </a:p>
          <a:p>
            <a:pPr marL="457200" lvl="2" indent="-457200">
              <a:buFont typeface="Wingdings" panose="05000000000000000000" pitchFamily="2" charset="2"/>
              <a:buChar char="§"/>
            </a:pPr>
            <a:r>
              <a:rPr lang="es-CO" sz="2800" noProof="0" dirty="0">
                <a:solidFill>
                  <a:srgbClr val="00ADE4"/>
                </a:solidFill>
              </a:rPr>
              <a:t>Los Estados Partes en el presente Pacto reconocen el derecho de toda persona al disfrute del más alto nivel posible de salud física y mental</a:t>
            </a:r>
            <a:endParaRPr lang="es-CO" sz="2800" noProof="0" dirty="0"/>
          </a:p>
        </p:txBody>
      </p:sp>
    </p:spTree>
    <p:extLst>
      <p:ext uri="{BB962C8B-B14F-4D97-AF65-F5344CB8AC3E}">
        <p14:creationId xmlns:p14="http://schemas.microsoft.com/office/powerpoint/2010/main" val="2458086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sz="3200" b="1" noProof="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El Concepto del Derecho a la Salud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CO" noProof="0" dirty="0"/>
              <a:t>Pero el Pacto también dice:</a:t>
            </a:r>
          </a:p>
          <a:p>
            <a:pPr marL="457200" lvl="2" indent="-457200">
              <a:buFont typeface="Wingdings" panose="05000000000000000000" pitchFamily="2" charset="2"/>
              <a:buChar char="§"/>
            </a:pPr>
            <a:r>
              <a:rPr lang="es-CO" sz="2800" noProof="0" dirty="0">
                <a:solidFill>
                  <a:srgbClr val="00ADE4"/>
                </a:solidFill>
              </a:rPr>
              <a:t>Cada uno de los Estados Partes en el presente Pacto se compromete a adoptar medidas, tanto por separado como mediante la asistencia y la cooperación internacionales, especialmente económicas y técnicas, </a:t>
            </a:r>
            <a:r>
              <a:rPr lang="es-CO" sz="2800" u="sng" noProof="0" dirty="0">
                <a:solidFill>
                  <a:srgbClr val="00ADE4"/>
                </a:solidFill>
              </a:rPr>
              <a:t>hasta el máximo de los recursos de que disponga, para lograr progresivamente</a:t>
            </a:r>
            <a:r>
              <a:rPr lang="es-CO" sz="2800" noProof="0" dirty="0">
                <a:solidFill>
                  <a:srgbClr val="00ADE4"/>
                </a:solidFill>
              </a:rPr>
              <a:t>, por todos los medios apropiados, inclusive en particular la adopción de medidas legislativas, la plena efectividad de los derechos aquí reconocidos (Artículo 2)</a:t>
            </a:r>
          </a:p>
          <a:p>
            <a:pPr lvl="1"/>
            <a:endParaRPr lang="es-CO" noProof="0" dirty="0"/>
          </a:p>
          <a:p>
            <a:endParaRPr lang="es-CO" noProof="0" dirty="0"/>
          </a:p>
        </p:txBody>
      </p:sp>
    </p:spTree>
    <p:extLst>
      <p:ext uri="{BB962C8B-B14F-4D97-AF65-F5344CB8AC3E}">
        <p14:creationId xmlns:p14="http://schemas.microsoft.com/office/powerpoint/2010/main" val="3258594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sz="3200" b="1" noProof="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El Concepto del Derecho a la Salud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O" noProof="0" dirty="0"/>
              <a:t>La Observación General 14 (Aplicación del Pacto) preparado por el Comité de Derechos Económicos, Sociales y Culturales del Consejo Económico y Social de las Naciones Unidas dice:</a:t>
            </a:r>
          </a:p>
          <a:p>
            <a:pPr marL="457200" lvl="2" indent="-457200">
              <a:buFont typeface="Wingdings" panose="05000000000000000000" pitchFamily="2" charset="2"/>
              <a:buChar char="§"/>
            </a:pPr>
            <a:r>
              <a:rPr lang="es-CO" sz="2800" noProof="0" dirty="0">
                <a:solidFill>
                  <a:srgbClr val="00ADE4"/>
                </a:solidFill>
              </a:rPr>
              <a:t>El Pacto establece la </a:t>
            </a:r>
            <a:r>
              <a:rPr lang="es-CO" sz="2800" u="sng" noProof="0" dirty="0">
                <a:solidFill>
                  <a:srgbClr val="00ADE4"/>
                </a:solidFill>
              </a:rPr>
              <a:t>aplicación progresiva</a:t>
            </a:r>
            <a:r>
              <a:rPr lang="es-CO" sz="2800" noProof="0" dirty="0">
                <a:solidFill>
                  <a:srgbClr val="00ADE4"/>
                </a:solidFill>
              </a:rPr>
              <a:t> y </a:t>
            </a:r>
            <a:r>
              <a:rPr lang="es-CO" sz="2800" u="sng" noProof="0" dirty="0">
                <a:solidFill>
                  <a:srgbClr val="00ADE4"/>
                </a:solidFill>
              </a:rPr>
              <a:t>reconoce</a:t>
            </a:r>
            <a:r>
              <a:rPr lang="es-CO" sz="2800" noProof="0" dirty="0">
                <a:solidFill>
                  <a:srgbClr val="00ADE4"/>
                </a:solidFill>
              </a:rPr>
              <a:t> los obstáculos que representan </a:t>
            </a:r>
            <a:r>
              <a:rPr lang="es-CO" sz="2800" u="sng" noProof="0" dirty="0">
                <a:solidFill>
                  <a:srgbClr val="00ADE4"/>
                </a:solidFill>
              </a:rPr>
              <a:t>los limitados recursos disponibles</a:t>
            </a:r>
            <a:r>
              <a:rPr lang="es-CO" sz="2800" noProof="0" dirty="0">
                <a:solidFill>
                  <a:srgbClr val="00ADE4"/>
                </a:solidFill>
              </a:rPr>
              <a:t> (par. 30)</a:t>
            </a:r>
          </a:p>
        </p:txBody>
      </p:sp>
    </p:spTree>
    <p:extLst>
      <p:ext uri="{BB962C8B-B14F-4D97-AF65-F5344CB8AC3E}">
        <p14:creationId xmlns:p14="http://schemas.microsoft.com/office/powerpoint/2010/main" val="768118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sz="3200" b="1" noProof="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El Concepto del Derecho a la Salud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O" noProof="0" dirty="0"/>
              <a:t>Sin embargo:</a:t>
            </a:r>
          </a:p>
          <a:p>
            <a:pPr marL="457200" lvl="2" indent="-457200">
              <a:buFont typeface="Wingdings" panose="05000000000000000000" pitchFamily="2" charset="2"/>
              <a:buChar char="§"/>
            </a:pPr>
            <a:r>
              <a:rPr lang="es-CO" sz="2800" noProof="0" dirty="0">
                <a:solidFill>
                  <a:srgbClr val="00ADE4"/>
                </a:solidFill>
              </a:rPr>
              <a:t>La realización progresiva significa que los Estados Partes tienen la </a:t>
            </a:r>
            <a:r>
              <a:rPr lang="es-CO" sz="2800" u="sng" noProof="0" dirty="0">
                <a:solidFill>
                  <a:srgbClr val="00ADE4"/>
                </a:solidFill>
              </a:rPr>
              <a:t>obligación concreta y constante de avanzar lo más expedita y eficazmente posible</a:t>
            </a:r>
            <a:r>
              <a:rPr lang="es-CO" sz="2800" noProof="0" dirty="0">
                <a:solidFill>
                  <a:srgbClr val="00ADE4"/>
                </a:solidFill>
              </a:rPr>
              <a:t> hacia la plena realización del artículo 12 (par. 31)</a:t>
            </a:r>
          </a:p>
          <a:p>
            <a:endParaRPr lang="es-CO" noProof="0" dirty="0"/>
          </a:p>
        </p:txBody>
      </p:sp>
    </p:spTree>
    <p:extLst>
      <p:ext uri="{BB962C8B-B14F-4D97-AF65-F5344CB8AC3E}">
        <p14:creationId xmlns:p14="http://schemas.microsoft.com/office/powerpoint/2010/main" val="4227989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sz="3200" b="1" noProof="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El Concepto del Derecho a la Salud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O" noProof="0" dirty="0"/>
              <a:t>Y también:</a:t>
            </a:r>
          </a:p>
          <a:p>
            <a:pPr marL="457200" lvl="2" indent="-457200">
              <a:buFont typeface="Wingdings" panose="05000000000000000000" pitchFamily="2" charset="2"/>
              <a:buChar char="§"/>
            </a:pPr>
            <a:r>
              <a:rPr lang="es-CO" sz="2800" noProof="0" dirty="0"/>
              <a:t>El concepto del "más alto nivel posible de salud", a que se hace referencia en el párrafo 1 del artículo 12, tiene en cuenta tanto </a:t>
            </a:r>
            <a:r>
              <a:rPr lang="es-CO" sz="2800" u="sng" noProof="0" dirty="0"/>
              <a:t>las condiciones biológicas y socioeconómicas esenciales de la persona como los recursos con que cuenta el Estado</a:t>
            </a:r>
            <a:r>
              <a:rPr lang="es-CO" sz="2800" noProof="0" dirty="0"/>
              <a:t> </a:t>
            </a:r>
            <a:r>
              <a:rPr lang="es-CO" sz="2800" noProof="0" dirty="0">
                <a:solidFill>
                  <a:srgbClr val="00ADE4"/>
                </a:solidFill>
              </a:rPr>
              <a:t>(par. 9)</a:t>
            </a:r>
          </a:p>
        </p:txBody>
      </p:sp>
    </p:spTree>
    <p:extLst>
      <p:ext uri="{BB962C8B-B14F-4D97-AF65-F5344CB8AC3E}">
        <p14:creationId xmlns:p14="http://schemas.microsoft.com/office/powerpoint/2010/main" val="4154200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sz="3200" b="1" noProof="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Implicaciones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2" indent="-457200">
              <a:buFont typeface="Wingdings" panose="05000000000000000000" pitchFamily="2" charset="2"/>
              <a:buChar char="§"/>
            </a:pPr>
            <a:r>
              <a:rPr lang="es-CO" sz="2800" noProof="0" dirty="0">
                <a:solidFill>
                  <a:srgbClr val="00ADE4"/>
                </a:solidFill>
              </a:rPr>
              <a:t>Eficiencia</a:t>
            </a:r>
          </a:p>
          <a:p>
            <a:pPr marL="457200" lvl="2" indent="-457200">
              <a:buFont typeface="Wingdings" panose="05000000000000000000" pitchFamily="2" charset="2"/>
              <a:buChar char="§"/>
            </a:pPr>
            <a:r>
              <a:rPr lang="es-CO" sz="2800" noProof="0" dirty="0">
                <a:solidFill>
                  <a:srgbClr val="00ADE4"/>
                </a:solidFill>
              </a:rPr>
              <a:t>Efectividad</a:t>
            </a:r>
          </a:p>
          <a:p>
            <a:pPr marL="457200" lvl="2" indent="-457200">
              <a:buFont typeface="Wingdings" panose="05000000000000000000" pitchFamily="2" charset="2"/>
              <a:buChar char="§"/>
            </a:pPr>
            <a:r>
              <a:rPr lang="es-CO" sz="2800" noProof="0" dirty="0">
                <a:solidFill>
                  <a:srgbClr val="00ADE4"/>
                </a:solidFill>
              </a:rPr>
              <a:t>Equidad</a:t>
            </a:r>
          </a:p>
          <a:p>
            <a:pPr marL="457200" lvl="2" indent="-457200">
              <a:buFont typeface="Wingdings" panose="05000000000000000000" pitchFamily="2" charset="2"/>
              <a:buChar char="§"/>
            </a:pPr>
            <a:r>
              <a:rPr lang="es-CO" sz="2800" noProof="0" dirty="0">
                <a:solidFill>
                  <a:srgbClr val="00ADE4"/>
                </a:solidFill>
              </a:rPr>
              <a:t>La dimensión temporal (progresividad) y el reconocimiento de restricciones de recursos implican en la necesidad de definir prioridades</a:t>
            </a:r>
          </a:p>
        </p:txBody>
      </p:sp>
    </p:spTree>
    <p:extLst>
      <p:ext uri="{BB962C8B-B14F-4D97-AF65-F5344CB8AC3E}">
        <p14:creationId xmlns:p14="http://schemas.microsoft.com/office/powerpoint/2010/main" val="362485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260350"/>
            <a:ext cx="8496300" cy="1035050"/>
          </a:xfrm>
        </p:spPr>
        <p:txBody>
          <a:bodyPr>
            <a:noAutofit/>
          </a:bodyPr>
          <a:lstStyle/>
          <a:p>
            <a:r>
              <a:rPr lang="es-CO" sz="3200" b="1" noProof="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Dos Características Especiales del Sector Salud</a:t>
            </a:r>
            <a:endParaRPr lang="es-CO" b="1" noProof="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 noProof="0" dirty="0"/>
          </a:p>
          <a:p>
            <a:r>
              <a:rPr lang="es-CO" noProof="0" dirty="0"/>
              <a:t>Asimetría de información</a:t>
            </a:r>
          </a:p>
          <a:p>
            <a:endParaRPr lang="es-CO" noProof="0" dirty="0"/>
          </a:p>
          <a:p>
            <a:r>
              <a:rPr lang="es-CO" noProof="0" dirty="0"/>
              <a:t>El consumo ocurre en un contexto fuera de la normalidad</a:t>
            </a:r>
          </a:p>
        </p:txBody>
      </p:sp>
    </p:spTree>
    <p:extLst>
      <p:ext uri="{BB962C8B-B14F-4D97-AF65-F5344CB8AC3E}">
        <p14:creationId xmlns:p14="http://schemas.microsoft.com/office/powerpoint/2010/main" val="1960713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O" sz="3200" b="1" noProof="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Dos Implicaciones Importantes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" y="1271016"/>
            <a:ext cx="8494776" cy="4754880"/>
          </a:xfrm>
        </p:spPr>
        <p:txBody>
          <a:bodyPr>
            <a:normAutofit/>
          </a:bodyPr>
          <a:lstStyle/>
          <a:p>
            <a:r>
              <a:rPr lang="es-CO" noProof="0" dirty="0"/>
              <a:t>Un principio básico de la economía es violado</a:t>
            </a:r>
          </a:p>
          <a:p>
            <a:pPr marL="457200" lvl="2" indent="-457200">
              <a:buFont typeface="Wingdings" panose="05000000000000000000" pitchFamily="2" charset="2"/>
              <a:buChar char="§"/>
            </a:pPr>
            <a:r>
              <a:rPr lang="es-CO" sz="2800" noProof="0" dirty="0">
                <a:solidFill>
                  <a:srgbClr val="00ADE4"/>
                </a:solidFill>
              </a:rPr>
              <a:t>Consumidores plenamente informados y capaces de tomar decisiones totalmente racionales</a:t>
            </a:r>
          </a:p>
          <a:p>
            <a:r>
              <a:rPr lang="es-CO" sz="2800" noProof="0" dirty="0"/>
              <a:t>Existe una relación de confianza implícita entre el paciente y el médico</a:t>
            </a:r>
          </a:p>
          <a:p>
            <a:pPr marL="457200" lvl="2" indent="-457200">
              <a:buFont typeface="Wingdings" panose="05000000000000000000" pitchFamily="2" charset="2"/>
              <a:buChar char="§"/>
            </a:pPr>
            <a:r>
              <a:rPr lang="es-CO" sz="2800" noProof="0" dirty="0">
                <a:solidFill>
                  <a:srgbClr val="00ADE4"/>
                </a:solidFill>
              </a:rPr>
              <a:t>Médico está preocupado exclusivamente con el mejor interés del paciente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23850" y="1268413"/>
            <a:ext cx="8496300" cy="475297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000" kern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361950" indent="-3619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500" kern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715963" indent="-354013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1077913" indent="-361950" algn="l" defTabSz="4572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1431925" indent="-354013" algn="l" defTabSz="4572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6pPr>
            <a:lvl7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7pPr>
            <a:lvl8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8pPr>
            <a:lvl9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buNone/>
            </a:pPr>
            <a:endParaRPr lang="en-US" sz="2800" dirty="0">
              <a:solidFill>
                <a:srgbClr val="00ADE4"/>
              </a:solidFill>
            </a:endParaRPr>
          </a:p>
          <a:p>
            <a:pPr marL="0" lvl="2" indent="0">
              <a:buFont typeface="Arial" panose="020B0604020202020204" pitchFamily="34" charset="0"/>
              <a:buNone/>
            </a:pPr>
            <a:endParaRPr lang="en-US" sz="2800" dirty="0">
              <a:solidFill>
                <a:srgbClr val="00ADE4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341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sz="3200" b="1" noProof="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Relación entre el Paciente y el Médico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O" sz="2800" noProof="0" dirty="0"/>
              <a:t>Pacientes delegan al médico la función de asegurar su bienestar físico y mental</a:t>
            </a:r>
          </a:p>
          <a:p>
            <a:pPr marL="457200" lvl="2" indent="-457200">
              <a:buFont typeface="Wingdings" panose="05000000000000000000" pitchFamily="2" charset="2"/>
              <a:buChar char="§"/>
            </a:pPr>
            <a:r>
              <a:rPr lang="es-CO" sz="2800" noProof="0" dirty="0">
                <a:solidFill>
                  <a:srgbClr val="00ADE4"/>
                </a:solidFill>
              </a:rPr>
              <a:t>Relación de agencia</a:t>
            </a:r>
          </a:p>
          <a:p>
            <a:pPr lvl="3"/>
            <a:r>
              <a:rPr lang="es-CO" sz="2400" noProof="0" dirty="0"/>
              <a:t>El paciente (el “principal”) delega al médico (el “agente”) la responsabilidad y el mandato de tomar decisiones por él</a:t>
            </a:r>
          </a:p>
        </p:txBody>
      </p:sp>
    </p:spTree>
    <p:extLst>
      <p:ext uri="{BB962C8B-B14F-4D97-AF65-F5344CB8AC3E}">
        <p14:creationId xmlns:p14="http://schemas.microsoft.com/office/powerpoint/2010/main" val="82413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sz="3200" b="1" noProof="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Relación entre el Ciudadano y el Estado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" y="1271016"/>
            <a:ext cx="8586216" cy="4754880"/>
          </a:xfrm>
        </p:spPr>
        <p:txBody>
          <a:bodyPr>
            <a:normAutofit/>
          </a:bodyPr>
          <a:lstStyle/>
          <a:p>
            <a:r>
              <a:rPr lang="es-CO" noProof="0" dirty="0"/>
              <a:t>Ciudadanos delegan al Estado la función de asegurar su bienestar en áreas como la seguridad, justicia y salud pública</a:t>
            </a:r>
          </a:p>
          <a:p>
            <a:pPr marL="457200" lvl="2" indent="-457200">
              <a:buFont typeface="Wingdings" panose="05000000000000000000" pitchFamily="2" charset="2"/>
              <a:buChar char="§"/>
            </a:pPr>
            <a:r>
              <a:rPr lang="es-CO" sz="2800" noProof="0" dirty="0">
                <a:solidFill>
                  <a:srgbClr val="00ADE4"/>
                </a:solidFill>
              </a:rPr>
              <a:t>También hay una relación de agencia</a:t>
            </a:r>
          </a:p>
          <a:p>
            <a:pPr lvl="3"/>
            <a:r>
              <a:rPr lang="es-CO" sz="2400" noProof="0" dirty="0"/>
              <a:t>Ciudadanos (los “principales”) delegan al gobierno (el “agente”) la responsabilidad de hacer cumplir sus derechos, incluido el derecho a la salud</a:t>
            </a:r>
          </a:p>
          <a:p>
            <a:endParaRPr lang="es-CO" noProof="0" dirty="0"/>
          </a:p>
        </p:txBody>
      </p:sp>
    </p:spTree>
    <p:extLst>
      <p:ext uri="{BB962C8B-B14F-4D97-AF65-F5344CB8AC3E}">
        <p14:creationId xmlns:p14="http://schemas.microsoft.com/office/powerpoint/2010/main" val="68731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b="1" noProof="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Los “Agentes” Operativos del Estado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O" sz="2800" noProof="0" dirty="0"/>
              <a:t>Ejecutivo – prioriza asignación de recursos; define protocolos; asegura provisión de servicios; regula al sector</a:t>
            </a:r>
          </a:p>
          <a:p>
            <a:endParaRPr lang="es-CO" sz="2800" noProof="0" dirty="0"/>
          </a:p>
          <a:p>
            <a:r>
              <a:rPr lang="es-CO" sz="2800" noProof="0" dirty="0"/>
              <a:t>Legislativo – elabora y promulga leyes</a:t>
            </a:r>
          </a:p>
          <a:p>
            <a:endParaRPr lang="es-CO" sz="2800" noProof="0" dirty="0"/>
          </a:p>
          <a:p>
            <a:r>
              <a:rPr lang="es-CO" sz="2800" noProof="0" dirty="0"/>
              <a:t>Judicial – hace cumplir la realización del derecho a la salud</a:t>
            </a:r>
          </a:p>
        </p:txBody>
      </p:sp>
    </p:spTree>
    <p:extLst>
      <p:ext uri="{BB962C8B-B14F-4D97-AF65-F5344CB8AC3E}">
        <p14:creationId xmlns:p14="http://schemas.microsoft.com/office/powerpoint/2010/main" val="1254288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sz="3200" b="1" noProof="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El Derecho a la Salud y su Judicialización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O" noProof="0" dirty="0"/>
              <a:t>La judicialización de la salud es su “cara” más visible</a:t>
            </a:r>
          </a:p>
          <a:p>
            <a:pPr marL="457200" lvl="2" indent="-457200">
              <a:buFont typeface="Wingdings" panose="05000000000000000000" pitchFamily="2" charset="2"/>
              <a:buChar char="§"/>
            </a:pPr>
            <a:r>
              <a:rPr lang="es-CO" sz="2800" noProof="0" dirty="0">
                <a:solidFill>
                  <a:srgbClr val="00ADE4"/>
                </a:solidFill>
              </a:rPr>
              <a:t>Observada en distintos países con sistemas de salud muy diferentes </a:t>
            </a:r>
          </a:p>
          <a:p>
            <a:endParaRPr lang="es-CO" noProof="0" dirty="0"/>
          </a:p>
          <a:p>
            <a:r>
              <a:rPr lang="es-CO" noProof="0" dirty="0"/>
              <a:t>¿Por qué?</a:t>
            </a:r>
          </a:p>
        </p:txBody>
      </p:sp>
    </p:spTree>
    <p:extLst>
      <p:ext uri="{BB962C8B-B14F-4D97-AF65-F5344CB8AC3E}">
        <p14:creationId xmlns:p14="http://schemas.microsoft.com/office/powerpoint/2010/main" val="281498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sz="3200" b="1" noProof="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¿Por qué la Judicialización en AL?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O" noProof="0" dirty="0"/>
              <a:t>Protección constitucional del derecho a la salud</a:t>
            </a:r>
          </a:p>
          <a:p>
            <a:endParaRPr lang="es-CO" noProof="0" dirty="0"/>
          </a:p>
          <a:p>
            <a:r>
              <a:rPr lang="es-CO" noProof="0" dirty="0"/>
              <a:t>Existencia de mecanismos de tutelas</a:t>
            </a:r>
          </a:p>
          <a:p>
            <a:endParaRPr lang="es-CO" noProof="0" dirty="0"/>
          </a:p>
          <a:p>
            <a:r>
              <a:rPr lang="es-CO" noProof="0" dirty="0"/>
              <a:t>Democratización: ↑ participación ciudadana</a:t>
            </a:r>
          </a:p>
          <a:p>
            <a:endParaRPr lang="es-CO" noProof="0" dirty="0"/>
          </a:p>
          <a:p>
            <a:r>
              <a:rPr lang="es-CO" noProof="0" dirty="0"/>
              <a:t>Políticas públicas no han avanzado al mismo ritmo que las demandas sociales y necesidades de salud</a:t>
            </a:r>
          </a:p>
        </p:txBody>
      </p:sp>
    </p:spTree>
    <p:extLst>
      <p:ext uri="{BB962C8B-B14F-4D97-AF65-F5344CB8AC3E}">
        <p14:creationId xmlns:p14="http://schemas.microsoft.com/office/powerpoint/2010/main" val="831436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sz="3200" b="1" noProof="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¿Por qué la Judicialización en AL?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O" noProof="0" dirty="0">
                <a:solidFill>
                  <a:schemeClr val="tx1"/>
                </a:solidFill>
              </a:rPr>
              <a:t>Procesos de priorización no incorporan mecanismos de participación y transparencia en los criterios técnicos que los hagan legítimos</a:t>
            </a:r>
          </a:p>
          <a:p>
            <a:endParaRPr lang="es-CO" noProof="0" dirty="0">
              <a:solidFill>
                <a:schemeClr val="tx1"/>
              </a:solidFill>
            </a:endParaRPr>
          </a:p>
          <a:p>
            <a:r>
              <a:rPr lang="es-CO" noProof="0" dirty="0">
                <a:solidFill>
                  <a:schemeClr val="tx1"/>
                </a:solidFill>
              </a:rPr>
              <a:t>Transiciones demográficas y epidemiológicas</a:t>
            </a:r>
          </a:p>
          <a:p>
            <a:endParaRPr lang="es-CO" noProof="0" dirty="0">
              <a:solidFill>
                <a:schemeClr val="tx1"/>
              </a:solidFill>
            </a:endParaRPr>
          </a:p>
          <a:p>
            <a:r>
              <a:rPr lang="es-CO" noProof="0" dirty="0">
                <a:solidFill>
                  <a:schemeClr val="tx1"/>
                </a:solidFill>
              </a:rPr>
              <a:t>Intereses económicos</a:t>
            </a:r>
          </a:p>
        </p:txBody>
      </p:sp>
    </p:spTree>
    <p:extLst>
      <p:ext uri="{BB962C8B-B14F-4D97-AF65-F5344CB8AC3E}">
        <p14:creationId xmlns:p14="http://schemas.microsoft.com/office/powerpoint/2010/main" val="3526662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2861508"/>
            <a:ext cx="8496300" cy="576263"/>
          </a:xfrm>
        </p:spPr>
        <p:txBody>
          <a:bodyPr/>
          <a:lstStyle/>
          <a:p>
            <a:r>
              <a:rPr lang="es-CO" sz="3200" noProof="0" dirty="0"/>
              <a:t>La judicialización de la salud es un síntoma de problemas estructurales más complexos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62D93A-3BA0-8848-BFA3-D7046C1B555D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6584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62D93A-3BA0-8848-BFA3-D7046C1B555D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pic>
        <p:nvPicPr>
          <p:cNvPr id="1030" name="Picture 6" descr="https://www.omegafi.com/apps/home/wp-content/uploads/2014/08/glacier_iceberg_under_wat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-4784725"/>
            <a:ext cx="5486400" cy="308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https://www.omegafi.com/apps/home/wp-content/uploads/2014/08/glacier_iceberg_under_water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342" y="1755775"/>
            <a:ext cx="5949315" cy="3346450"/>
          </a:xfrm>
          <a:prstGeom prst="rect">
            <a:avLst/>
          </a:prstGeom>
          <a:noFill/>
          <a:extLst/>
        </p:spPr>
      </p:pic>
      <p:sp>
        <p:nvSpPr>
          <p:cNvPr id="2" name="Rectangular Callout 1"/>
          <p:cNvSpPr/>
          <p:nvPr/>
        </p:nvSpPr>
        <p:spPr>
          <a:xfrm>
            <a:off x="4631267" y="1205442"/>
            <a:ext cx="1837266" cy="694266"/>
          </a:xfrm>
          <a:prstGeom prst="wedgeRectCallout">
            <a:avLst>
              <a:gd name="adj1" fmla="val -47561"/>
              <a:gd name="adj2" fmla="val 64939"/>
            </a:avLst>
          </a:prstGeom>
          <a:solidFill>
            <a:schemeClr val="tx2">
              <a:lumMod val="75000"/>
              <a:lumOff val="2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Judicialización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2833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62D93A-3BA0-8848-BFA3-D7046C1B555D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pic>
        <p:nvPicPr>
          <p:cNvPr id="1030" name="Picture 6" descr="https://www.omegafi.com/apps/home/wp-content/uploads/2014/08/glacier_iceberg_under_wat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-4784725"/>
            <a:ext cx="5486400" cy="308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https://www.omegafi.com/apps/home/wp-content/uploads/2014/08/glacier_iceberg_under_water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342" y="1755775"/>
            <a:ext cx="5949315" cy="3346450"/>
          </a:xfrm>
          <a:prstGeom prst="rect">
            <a:avLst/>
          </a:prstGeom>
          <a:noFill/>
          <a:extLst/>
        </p:spPr>
      </p:pic>
      <p:sp>
        <p:nvSpPr>
          <p:cNvPr id="2" name="Rectangular Callout 1"/>
          <p:cNvSpPr/>
          <p:nvPr/>
        </p:nvSpPr>
        <p:spPr>
          <a:xfrm>
            <a:off x="4631267" y="1205442"/>
            <a:ext cx="1837266" cy="694266"/>
          </a:xfrm>
          <a:prstGeom prst="wedgeRectCallout">
            <a:avLst>
              <a:gd name="adj1" fmla="val -47561"/>
              <a:gd name="adj2" fmla="val 64939"/>
            </a:avLst>
          </a:prstGeom>
          <a:solidFill>
            <a:schemeClr val="tx2">
              <a:lumMod val="75000"/>
              <a:lumOff val="2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Judicialización</a:t>
            </a:r>
            <a:endParaRPr lang="en-US" dirty="0"/>
          </a:p>
        </p:txBody>
      </p:sp>
      <p:sp>
        <p:nvSpPr>
          <p:cNvPr id="3" name="Rectangular Callout 2"/>
          <p:cNvSpPr/>
          <p:nvPr/>
        </p:nvSpPr>
        <p:spPr>
          <a:xfrm>
            <a:off x="6680199" y="2412999"/>
            <a:ext cx="1955800" cy="2379133"/>
          </a:xfrm>
          <a:prstGeom prst="wedgeRectCallout">
            <a:avLst>
              <a:gd name="adj1" fmla="val -93116"/>
              <a:gd name="adj2" fmla="val -19706"/>
            </a:avLst>
          </a:prstGeom>
          <a:solidFill>
            <a:schemeClr val="accent1">
              <a:lumMod val="50000"/>
              <a:lumOff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Tx/>
              <a:buChar char="-"/>
            </a:pPr>
            <a:r>
              <a:rPr lang="en-US" sz="1400" dirty="0"/>
              <a:t>Mayor </a:t>
            </a:r>
            <a:r>
              <a:rPr lang="en-US" sz="1400" dirty="0" err="1"/>
              <a:t>demanda</a:t>
            </a:r>
            <a:endParaRPr lang="en-US" sz="1400" dirty="0"/>
          </a:p>
          <a:p>
            <a:pPr marL="285750" indent="-285750">
              <a:buFontTx/>
              <a:buChar char="-"/>
            </a:pPr>
            <a:r>
              <a:rPr lang="en-US" sz="1400" dirty="0" err="1"/>
              <a:t>Envejecimiento</a:t>
            </a:r>
            <a:endParaRPr lang="en-US" sz="1400" dirty="0"/>
          </a:p>
          <a:p>
            <a:pPr marL="285750" indent="-285750">
              <a:buFontTx/>
              <a:buChar char="-"/>
            </a:pPr>
            <a:r>
              <a:rPr lang="en-US" sz="1400" dirty="0" err="1"/>
              <a:t>Tecnología</a:t>
            </a:r>
            <a:endParaRPr lang="en-US" sz="1400" dirty="0"/>
          </a:p>
          <a:p>
            <a:pPr marL="285750" indent="-285750">
              <a:buFontTx/>
              <a:buChar char="-"/>
            </a:pPr>
            <a:r>
              <a:rPr lang="en-US" sz="1400" dirty="0"/>
              <a:t>“Marketing”</a:t>
            </a:r>
          </a:p>
          <a:p>
            <a:pPr marL="285750" indent="-285750">
              <a:buFontTx/>
              <a:buChar char="-"/>
            </a:pPr>
            <a:r>
              <a:rPr lang="en-US" sz="1400" dirty="0" err="1"/>
              <a:t>Globalización</a:t>
            </a:r>
            <a:r>
              <a:rPr lang="en-US" sz="1400" dirty="0"/>
              <a:t> (</a:t>
            </a:r>
            <a:r>
              <a:rPr lang="en-US" sz="1400" dirty="0" err="1"/>
              <a:t>propriedad</a:t>
            </a:r>
            <a:r>
              <a:rPr lang="en-US" sz="1400" dirty="0"/>
              <a:t> </a:t>
            </a:r>
            <a:r>
              <a:rPr lang="en-US" sz="1400" dirty="0" err="1"/>
              <a:t>intelectual</a:t>
            </a:r>
            <a:r>
              <a:rPr lang="en-US" sz="1400" dirty="0"/>
              <a:t>)</a:t>
            </a:r>
          </a:p>
          <a:p>
            <a:pPr marL="285750" indent="-285750">
              <a:buFontTx/>
              <a:buChar char="-"/>
            </a:pPr>
            <a:r>
              <a:rPr lang="en-US" sz="1400" dirty="0" err="1"/>
              <a:t>Acceso</a:t>
            </a:r>
            <a:r>
              <a:rPr lang="en-US" sz="1400" dirty="0"/>
              <a:t> a la </a:t>
            </a:r>
            <a:r>
              <a:rPr lang="en-US" sz="1400" dirty="0" err="1"/>
              <a:t>justicia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6304993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62D93A-3BA0-8848-BFA3-D7046C1B555D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pic>
        <p:nvPicPr>
          <p:cNvPr id="1030" name="Picture 6" descr="https://www.omegafi.com/apps/home/wp-content/uploads/2014/08/glacier_iceberg_under_wat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-4784725"/>
            <a:ext cx="5486400" cy="308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https://www.omegafi.com/apps/home/wp-content/uploads/2014/08/glacier_iceberg_under_water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342" y="1755775"/>
            <a:ext cx="5949315" cy="3346450"/>
          </a:xfrm>
          <a:prstGeom prst="rect">
            <a:avLst/>
          </a:prstGeom>
          <a:noFill/>
          <a:extLst/>
        </p:spPr>
      </p:pic>
      <p:sp>
        <p:nvSpPr>
          <p:cNvPr id="2" name="Rectangular Callout 1"/>
          <p:cNvSpPr/>
          <p:nvPr/>
        </p:nvSpPr>
        <p:spPr>
          <a:xfrm>
            <a:off x="4631267" y="1205442"/>
            <a:ext cx="1837266" cy="694266"/>
          </a:xfrm>
          <a:prstGeom prst="wedgeRectCallout">
            <a:avLst>
              <a:gd name="adj1" fmla="val -47561"/>
              <a:gd name="adj2" fmla="val 64939"/>
            </a:avLst>
          </a:prstGeom>
          <a:solidFill>
            <a:schemeClr val="tx2">
              <a:lumMod val="75000"/>
              <a:lumOff val="2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Judicialización</a:t>
            </a:r>
            <a:endParaRPr lang="en-US" dirty="0"/>
          </a:p>
        </p:txBody>
      </p:sp>
      <p:sp>
        <p:nvSpPr>
          <p:cNvPr id="3" name="Rectangular Callout 2"/>
          <p:cNvSpPr/>
          <p:nvPr/>
        </p:nvSpPr>
        <p:spPr>
          <a:xfrm>
            <a:off x="6680199" y="2379130"/>
            <a:ext cx="1955800" cy="2379133"/>
          </a:xfrm>
          <a:prstGeom prst="wedgeRectCallout">
            <a:avLst>
              <a:gd name="adj1" fmla="val -93116"/>
              <a:gd name="adj2" fmla="val -19706"/>
            </a:avLst>
          </a:prstGeom>
          <a:solidFill>
            <a:schemeClr val="accent1">
              <a:lumMod val="50000"/>
              <a:lumOff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Tx/>
              <a:buChar char="-"/>
            </a:pPr>
            <a:r>
              <a:rPr lang="en-US" sz="1400" dirty="0"/>
              <a:t>Mayor </a:t>
            </a:r>
            <a:r>
              <a:rPr lang="en-US" sz="1400" dirty="0" err="1"/>
              <a:t>demanda</a:t>
            </a:r>
            <a:endParaRPr lang="en-US" sz="1400" dirty="0"/>
          </a:p>
          <a:p>
            <a:pPr marL="285750" indent="-285750">
              <a:buFontTx/>
              <a:buChar char="-"/>
            </a:pPr>
            <a:r>
              <a:rPr lang="en-US" sz="1400" dirty="0" err="1"/>
              <a:t>Envejecimiento</a:t>
            </a:r>
            <a:endParaRPr lang="en-US" sz="1400" dirty="0"/>
          </a:p>
          <a:p>
            <a:pPr marL="285750" indent="-285750">
              <a:buFontTx/>
              <a:buChar char="-"/>
            </a:pPr>
            <a:r>
              <a:rPr lang="en-US" sz="1400" dirty="0" err="1"/>
              <a:t>Tecnología</a:t>
            </a:r>
            <a:endParaRPr lang="en-US" sz="1400" dirty="0"/>
          </a:p>
          <a:p>
            <a:pPr marL="285750" indent="-285750">
              <a:buFontTx/>
              <a:buChar char="-"/>
            </a:pPr>
            <a:r>
              <a:rPr lang="en-US" sz="1400" dirty="0"/>
              <a:t>“Marketing”</a:t>
            </a:r>
          </a:p>
          <a:p>
            <a:pPr marL="285750" indent="-285750">
              <a:buFontTx/>
              <a:buChar char="-"/>
            </a:pPr>
            <a:r>
              <a:rPr lang="en-US" sz="1400" dirty="0" err="1"/>
              <a:t>Globalización</a:t>
            </a:r>
            <a:r>
              <a:rPr lang="en-US" sz="1400" dirty="0"/>
              <a:t> (</a:t>
            </a:r>
            <a:r>
              <a:rPr lang="en-US" sz="1400" dirty="0" err="1"/>
              <a:t>propriedad</a:t>
            </a:r>
            <a:r>
              <a:rPr lang="en-US" sz="1400" dirty="0"/>
              <a:t> </a:t>
            </a:r>
            <a:r>
              <a:rPr lang="en-US" sz="1400" dirty="0" err="1"/>
              <a:t>intelectual</a:t>
            </a:r>
            <a:r>
              <a:rPr lang="en-US" sz="1400" dirty="0"/>
              <a:t>)</a:t>
            </a:r>
          </a:p>
          <a:p>
            <a:pPr marL="285750" indent="-285750">
              <a:buFontTx/>
              <a:buChar char="-"/>
            </a:pPr>
            <a:r>
              <a:rPr lang="en-US" sz="1400" dirty="0" err="1"/>
              <a:t>Más</a:t>
            </a:r>
            <a:r>
              <a:rPr lang="en-US" sz="1400" dirty="0"/>
              <a:t> </a:t>
            </a:r>
            <a:r>
              <a:rPr lang="en-US" sz="1400" dirty="0" err="1"/>
              <a:t>acceso</a:t>
            </a:r>
            <a:r>
              <a:rPr lang="en-US" sz="1400" dirty="0"/>
              <a:t> a la </a:t>
            </a:r>
            <a:r>
              <a:rPr lang="en-US" sz="1400" dirty="0" err="1"/>
              <a:t>justicia</a:t>
            </a:r>
            <a:endParaRPr lang="en-US" sz="1400" dirty="0"/>
          </a:p>
        </p:txBody>
      </p:sp>
      <p:sp>
        <p:nvSpPr>
          <p:cNvPr id="7" name="Rectangular Callout 6"/>
          <p:cNvSpPr/>
          <p:nvPr/>
        </p:nvSpPr>
        <p:spPr>
          <a:xfrm>
            <a:off x="711199" y="2396064"/>
            <a:ext cx="1955800" cy="2379133"/>
          </a:xfrm>
          <a:prstGeom prst="wedgeRectCallout">
            <a:avLst>
              <a:gd name="adj1" fmla="val 99957"/>
              <a:gd name="adj2" fmla="val -19706"/>
            </a:avLst>
          </a:prstGeom>
          <a:solidFill>
            <a:schemeClr val="accent1">
              <a:lumMod val="50000"/>
              <a:lumOff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Tx/>
              <a:buChar char="-"/>
            </a:pPr>
            <a:r>
              <a:rPr lang="en-US" sz="1400" dirty="0"/>
              <a:t>Mala </a:t>
            </a:r>
            <a:r>
              <a:rPr lang="en-US" sz="1400" dirty="0" err="1"/>
              <a:t>gestión</a:t>
            </a:r>
            <a:endParaRPr lang="en-US" sz="1400" dirty="0"/>
          </a:p>
          <a:p>
            <a:pPr marL="285750" indent="-285750">
              <a:buFontTx/>
              <a:buChar char="-"/>
            </a:pPr>
            <a:r>
              <a:rPr lang="en-US" sz="1400" dirty="0" err="1"/>
              <a:t>Falta</a:t>
            </a:r>
            <a:r>
              <a:rPr lang="en-US" sz="1400" dirty="0"/>
              <a:t> de </a:t>
            </a:r>
            <a:r>
              <a:rPr lang="en-US" sz="1400" dirty="0" err="1"/>
              <a:t>insumos</a:t>
            </a:r>
            <a:endParaRPr lang="en-US" sz="1400" dirty="0"/>
          </a:p>
          <a:p>
            <a:pPr marL="285750" indent="-285750">
              <a:buFontTx/>
              <a:buChar char="-"/>
            </a:pPr>
            <a:r>
              <a:rPr lang="en-US" sz="1400" dirty="0" err="1"/>
              <a:t>Sistemas</a:t>
            </a:r>
            <a:r>
              <a:rPr lang="en-US" sz="1400" dirty="0"/>
              <a:t> de </a:t>
            </a:r>
            <a:r>
              <a:rPr lang="en-US" sz="1400" dirty="0" err="1"/>
              <a:t>información</a:t>
            </a:r>
            <a:r>
              <a:rPr lang="en-US" sz="1400" dirty="0"/>
              <a:t> </a:t>
            </a:r>
            <a:r>
              <a:rPr lang="en-US" sz="1400" dirty="0" err="1"/>
              <a:t>inadecuados</a:t>
            </a:r>
            <a:endParaRPr lang="en-US" sz="1400" dirty="0"/>
          </a:p>
          <a:p>
            <a:pPr marL="285750" indent="-285750">
              <a:buFontTx/>
              <a:buChar char="-"/>
            </a:pPr>
            <a:r>
              <a:rPr lang="en-US" sz="1400" dirty="0"/>
              <a:t>RRHH</a:t>
            </a:r>
          </a:p>
          <a:p>
            <a:pPr marL="285750" indent="-285750">
              <a:buFontTx/>
              <a:buChar char="-"/>
            </a:pPr>
            <a:r>
              <a:rPr lang="en-US" sz="1400" dirty="0" err="1"/>
              <a:t>Financiamiento</a:t>
            </a:r>
            <a:endParaRPr lang="en-US" sz="1400" dirty="0"/>
          </a:p>
          <a:p>
            <a:pPr marL="285750" indent="-285750">
              <a:buFontTx/>
              <a:buChar char="-"/>
            </a:pPr>
            <a:r>
              <a:rPr lang="en-US" sz="1400" dirty="0" err="1"/>
              <a:t>Barreras</a:t>
            </a:r>
            <a:r>
              <a:rPr lang="en-US" sz="1400" dirty="0"/>
              <a:t> de </a:t>
            </a:r>
            <a:r>
              <a:rPr lang="en-US" sz="1400" dirty="0" err="1"/>
              <a:t>acceso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0383931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sz="3200" b="1" noProof="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Tipos de Litigio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O" noProof="0" dirty="0"/>
              <a:t>Para bienes y servicios “esenciales”</a:t>
            </a:r>
          </a:p>
          <a:p>
            <a:pPr marL="457200" lvl="2" indent="-457200">
              <a:buFont typeface="Wingdings" panose="05000000000000000000" pitchFamily="2" charset="2"/>
              <a:buChar char="§"/>
            </a:pPr>
            <a:r>
              <a:rPr lang="es-CO" sz="2800" noProof="0" dirty="0">
                <a:solidFill>
                  <a:srgbClr val="00ADE4"/>
                </a:solidFill>
              </a:rPr>
              <a:t>No cumplimiento</a:t>
            </a:r>
          </a:p>
          <a:p>
            <a:pPr marL="0" lvl="2" indent="0">
              <a:buNone/>
            </a:pPr>
            <a:endParaRPr lang="es-CO" sz="3000" noProof="0" dirty="0">
              <a:solidFill>
                <a:schemeClr val="accent1"/>
              </a:solidFill>
            </a:endParaRPr>
          </a:p>
          <a:p>
            <a:pPr marL="0" lvl="2" indent="0">
              <a:buNone/>
            </a:pPr>
            <a:r>
              <a:rPr lang="es-CO" sz="3000" noProof="0" dirty="0">
                <a:solidFill>
                  <a:schemeClr val="accent1"/>
                </a:solidFill>
              </a:rPr>
              <a:t>Para nuevos bienes y servicios</a:t>
            </a:r>
          </a:p>
          <a:p>
            <a:pPr marL="457200" lvl="2" indent="-457200">
              <a:buFont typeface="Wingdings" panose="05000000000000000000" pitchFamily="2" charset="2"/>
              <a:buChar char="§"/>
            </a:pPr>
            <a:r>
              <a:rPr lang="es-CO" sz="2800" noProof="0" dirty="0">
                <a:solidFill>
                  <a:srgbClr val="00ADE4"/>
                </a:solidFill>
              </a:rPr>
              <a:t>Incapacidad en definir y hacer respetar prioridades</a:t>
            </a:r>
          </a:p>
          <a:p>
            <a:pPr marL="457200" lvl="2" indent="-457200">
              <a:buFont typeface="Wingdings" panose="05000000000000000000" pitchFamily="2" charset="2"/>
              <a:buChar char="§"/>
            </a:pPr>
            <a:endParaRPr lang="es-CO" sz="2800" noProof="0" dirty="0">
              <a:solidFill>
                <a:srgbClr val="00ADE4"/>
              </a:solidFill>
            </a:endParaRPr>
          </a:p>
          <a:p>
            <a:endParaRPr lang="es-CO" noProof="0" dirty="0"/>
          </a:p>
        </p:txBody>
      </p:sp>
    </p:spTree>
    <p:extLst>
      <p:ext uri="{BB962C8B-B14F-4D97-AF65-F5344CB8AC3E}">
        <p14:creationId xmlns:p14="http://schemas.microsoft.com/office/powerpoint/2010/main" val="1890232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62D93A-3BA0-8848-BFA3-D7046C1B555D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1026595" y="431154"/>
            <a:ext cx="6650065" cy="5801500"/>
            <a:chOff x="475450" y="1056500"/>
            <a:chExt cx="6650065" cy="5801500"/>
          </a:xfrm>
        </p:grpSpPr>
        <p:sp>
          <p:nvSpPr>
            <p:cNvPr id="6" name="Rectangle 5"/>
            <p:cNvSpPr/>
            <p:nvPr/>
          </p:nvSpPr>
          <p:spPr>
            <a:xfrm>
              <a:off x="2045287" y="1517579"/>
              <a:ext cx="4552413" cy="395891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7" name="Straight Arrow Connector 6"/>
            <p:cNvCxnSpPr/>
            <p:nvPr/>
          </p:nvCxnSpPr>
          <p:spPr>
            <a:xfrm flipV="1">
              <a:off x="1698907" y="3431062"/>
              <a:ext cx="5426608" cy="1589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 rot="5400000">
              <a:off x="1905301" y="3471900"/>
              <a:ext cx="4832389" cy="1589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3421764" y="6119336"/>
              <a:ext cx="179787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err="1"/>
                <a:t>Acceso</a:t>
              </a:r>
              <a:r>
                <a:rPr lang="en-US" sz="1400" dirty="0"/>
                <a:t> a </a:t>
              </a:r>
              <a:r>
                <a:rPr lang="en-US" sz="1400" dirty="0" err="1"/>
                <a:t>bienes</a:t>
              </a:r>
              <a:r>
                <a:rPr lang="en-US" sz="1400" dirty="0"/>
                <a:t>/</a:t>
              </a:r>
              <a:r>
                <a:rPr lang="en-US" sz="1400" dirty="0" err="1"/>
                <a:t>servicios</a:t>
              </a:r>
              <a:r>
                <a:rPr lang="en-US" sz="1400" dirty="0"/>
                <a:t> de </a:t>
              </a:r>
              <a:r>
                <a:rPr lang="en-US" sz="1400" dirty="0" err="1"/>
                <a:t>salud</a:t>
              </a:r>
              <a:endParaRPr lang="en-US" sz="14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75450" y="3171041"/>
              <a:ext cx="11488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err="1"/>
                <a:t>Servicios</a:t>
              </a:r>
              <a:r>
                <a:rPr lang="en-US" sz="1400" dirty="0"/>
                <a:t> </a:t>
              </a:r>
              <a:r>
                <a:rPr lang="en-US" sz="1400" dirty="0" err="1"/>
                <a:t>esenciales</a:t>
              </a:r>
              <a:endParaRPr lang="en-US" sz="14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838827" y="5581112"/>
              <a:ext cx="71058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No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343614" y="4298090"/>
              <a:ext cx="71058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No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219637" y="5581112"/>
              <a:ext cx="71058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err="1"/>
                <a:t>Sí</a:t>
              </a:r>
              <a:endParaRPr lang="en-US" sz="14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268990" y="2551852"/>
              <a:ext cx="71058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err="1"/>
                <a:t>Sí</a:t>
              </a:r>
              <a:endParaRPr lang="en-US" sz="1400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339223" y="1438170"/>
              <a:ext cx="2275410" cy="1979459"/>
            </a:xfrm>
            <a:prstGeom prst="rect">
              <a:avLst/>
            </a:prstGeom>
            <a:solidFill>
              <a:srgbClr val="5AD226"/>
            </a:solidFill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2020333" y="1438170"/>
              <a:ext cx="2275410" cy="1979459"/>
            </a:xfrm>
            <a:prstGeom prst="rect">
              <a:avLst/>
            </a:prstGeom>
            <a:solidFill>
              <a:srgbClr val="FF0000"/>
            </a:solidFill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353733" y="2045485"/>
              <a:ext cx="164253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err="1"/>
                <a:t>Litigio</a:t>
              </a:r>
              <a:r>
                <a:rPr lang="en-US" sz="1400" dirty="0"/>
                <a:t> para </a:t>
              </a:r>
              <a:r>
                <a:rPr lang="en-US" sz="1400" dirty="0" err="1"/>
                <a:t>asegurar</a:t>
              </a:r>
              <a:r>
                <a:rPr lang="en-US" sz="1400" dirty="0"/>
                <a:t> </a:t>
              </a:r>
              <a:r>
                <a:rPr lang="en-US" sz="1400" dirty="0" err="1"/>
                <a:t>acceso</a:t>
              </a:r>
              <a:r>
                <a:rPr lang="en-US" sz="1400" dirty="0"/>
                <a:t> a </a:t>
              </a:r>
              <a:r>
                <a:rPr lang="en-US" sz="1400" dirty="0" err="1"/>
                <a:t>bienes</a:t>
              </a:r>
              <a:r>
                <a:rPr lang="en-US" sz="1400" dirty="0"/>
                <a:t>/</a:t>
              </a:r>
              <a:r>
                <a:rPr lang="en-US" sz="1400" dirty="0" err="1"/>
                <a:t>servicios</a:t>
              </a:r>
              <a:r>
                <a:rPr lang="en-US" sz="1400" dirty="0"/>
                <a:t> </a:t>
              </a:r>
              <a:r>
                <a:rPr lang="en-US" sz="1400" dirty="0" err="1"/>
                <a:t>esenciales</a:t>
              </a:r>
              <a:r>
                <a:rPr lang="en-US" sz="1400" dirty="0"/>
                <a:t> 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037267" y="3449584"/>
              <a:ext cx="2275410" cy="2043846"/>
            </a:xfrm>
            <a:prstGeom prst="rect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353733" y="4016406"/>
              <a:ext cx="1642534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err="1"/>
                <a:t>Litigio</a:t>
              </a:r>
              <a:r>
                <a:rPr lang="en-US" sz="1400" dirty="0"/>
                <a:t> para </a:t>
              </a:r>
              <a:r>
                <a:rPr lang="en-US" sz="1400" dirty="0" err="1"/>
                <a:t>obtener</a:t>
              </a:r>
              <a:r>
                <a:rPr lang="en-US" sz="1400" dirty="0"/>
                <a:t> </a:t>
              </a:r>
              <a:r>
                <a:rPr lang="en-US" sz="1400" dirty="0" err="1"/>
                <a:t>acceso</a:t>
              </a:r>
              <a:r>
                <a:rPr lang="en-US" sz="1400" dirty="0"/>
                <a:t> a </a:t>
              </a:r>
              <a:r>
                <a:rPr lang="en-US" sz="1400" dirty="0" err="1"/>
                <a:t>bienes</a:t>
              </a:r>
              <a:r>
                <a:rPr lang="en-US" sz="1400" dirty="0"/>
                <a:t>/</a:t>
              </a:r>
              <a:r>
                <a:rPr lang="en-US" sz="1400" dirty="0" err="1"/>
                <a:t>servicios</a:t>
              </a:r>
              <a:r>
                <a:rPr lang="en-US" sz="1400" dirty="0"/>
                <a:t> </a:t>
              </a:r>
              <a:r>
                <a:rPr lang="en-US" sz="1400" dirty="0" err="1"/>
                <a:t>nuevos</a:t>
              </a:r>
              <a:r>
                <a:rPr lang="en-US" sz="1400" dirty="0"/>
                <a:t>/no </a:t>
              </a:r>
              <a:r>
                <a:rPr lang="en-US" sz="1400" dirty="0" err="1"/>
                <a:t>esenciales</a:t>
              </a:r>
              <a:endParaRPr lang="en-US" sz="14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781389" y="2034808"/>
              <a:ext cx="1382344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No hay </a:t>
              </a:r>
              <a:r>
                <a:rPr lang="en-US" sz="1400" dirty="0" err="1"/>
                <a:t>necesidad</a:t>
              </a:r>
              <a:r>
                <a:rPr lang="en-US" sz="1400" dirty="0"/>
                <a:t> de </a:t>
              </a:r>
              <a:r>
                <a:rPr lang="en-US" sz="1400" dirty="0" err="1"/>
                <a:t>litigio</a:t>
              </a:r>
              <a:r>
                <a:rPr lang="en-US" sz="1400" dirty="0"/>
                <a:t> para </a:t>
              </a:r>
              <a:r>
                <a:rPr lang="en-US" sz="1400" dirty="0" err="1"/>
                <a:t>asegurar</a:t>
              </a:r>
              <a:r>
                <a:rPr lang="en-US" sz="1400" dirty="0"/>
                <a:t> </a:t>
              </a:r>
              <a:r>
                <a:rPr lang="en-US" sz="1400" dirty="0" err="1"/>
                <a:t>acceso</a:t>
              </a:r>
              <a:endParaRPr lang="en-US" sz="1400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339224" y="3456663"/>
              <a:ext cx="2275410" cy="2036767"/>
            </a:xfrm>
            <a:prstGeom prst="rect">
              <a:avLst/>
            </a:prstGeom>
            <a:solidFill>
              <a:srgbClr val="F6CD2D"/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No hay </a:t>
              </a:r>
              <a:r>
                <a:rPr lang="en-US" sz="1400" dirty="0" err="1"/>
                <a:t>litigio</a:t>
              </a:r>
              <a:r>
                <a:rPr lang="en-US" sz="1400" dirty="0"/>
                <a:t> </a:t>
              </a:r>
              <a:r>
                <a:rPr lang="en-US" sz="1400" dirty="0" err="1"/>
                <a:t>pero</a:t>
              </a:r>
              <a:r>
                <a:rPr lang="en-US" sz="1400" dirty="0"/>
                <a:t> </a:t>
              </a:r>
              <a:r>
                <a:rPr lang="en-US" sz="1400" dirty="0" err="1"/>
                <a:t>uso</a:t>
              </a:r>
              <a:r>
                <a:rPr lang="en-US" sz="1400" dirty="0"/>
                <a:t> </a:t>
              </a:r>
              <a:r>
                <a:rPr lang="en-US" sz="1400" dirty="0" err="1"/>
                <a:t>inapropriado</a:t>
              </a:r>
              <a:r>
                <a:rPr lang="en-US" sz="1400" dirty="0"/>
                <a:t> de </a:t>
              </a:r>
              <a:r>
                <a:rPr lang="en-US" sz="1400" dirty="0" err="1"/>
                <a:t>bienes</a:t>
              </a:r>
              <a:r>
                <a:rPr lang="en-US" sz="1400" dirty="0"/>
                <a:t>/</a:t>
              </a:r>
              <a:r>
                <a:rPr lang="en-US" sz="1400" dirty="0" err="1"/>
                <a:t>servicios</a:t>
              </a:r>
              <a:endParaRPr lang="en-US" sz="14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020333" y="1449847"/>
              <a:ext cx="71058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IV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887115" y="1438170"/>
              <a:ext cx="71058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I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887115" y="5164339"/>
              <a:ext cx="71058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II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054199" y="5164339"/>
              <a:ext cx="71058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III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041687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sz="3200" b="1" noProof="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Críticas a la Judicialización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O" noProof="0" dirty="0"/>
              <a:t>Los jueces están cambiando la asignación de recursos en el sector salud</a:t>
            </a:r>
          </a:p>
          <a:p>
            <a:endParaRPr lang="es-CO" noProof="0" dirty="0"/>
          </a:p>
          <a:p>
            <a:r>
              <a:rPr lang="es-CO" noProof="0" dirty="0"/>
              <a:t>Decisiones judiciales están definiendo políticas de salud</a:t>
            </a:r>
          </a:p>
          <a:p>
            <a:endParaRPr lang="es-CO" noProof="0" dirty="0"/>
          </a:p>
          <a:p>
            <a:r>
              <a:rPr lang="es-CO" noProof="0" dirty="0"/>
              <a:t>Regresiva</a:t>
            </a:r>
          </a:p>
          <a:p>
            <a:pPr marL="457200" indent="-457200">
              <a:buFontTx/>
              <a:buChar char="-"/>
            </a:pPr>
            <a:endParaRPr lang="es-CO" noProof="0" dirty="0">
              <a:solidFill>
                <a:schemeClr val="accent2"/>
              </a:solidFill>
            </a:endParaRPr>
          </a:p>
          <a:p>
            <a:r>
              <a:rPr lang="es-CO" noProof="0" dirty="0"/>
              <a:t>¿Querría usted estar sin protección judicial?</a:t>
            </a:r>
          </a:p>
          <a:p>
            <a:pPr marL="0" lvl="2" indent="0">
              <a:buNone/>
            </a:pPr>
            <a:endParaRPr lang="es-CO" sz="2800" noProof="0" dirty="0">
              <a:solidFill>
                <a:srgbClr val="00ADE4"/>
              </a:solidFill>
            </a:endParaRPr>
          </a:p>
          <a:p>
            <a:endParaRPr lang="es-CO" noProof="0" dirty="0"/>
          </a:p>
        </p:txBody>
      </p:sp>
    </p:spTree>
    <p:extLst>
      <p:ext uri="{BB962C8B-B14F-4D97-AF65-F5344CB8AC3E}">
        <p14:creationId xmlns:p14="http://schemas.microsoft.com/office/powerpoint/2010/main" val="1831979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sz="3200" b="1" noProof="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El Gran Dilema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O" noProof="0" dirty="0"/>
              <a:t>Como proteger el derecho a la salud de todos los ciudadanos</a:t>
            </a:r>
          </a:p>
          <a:p>
            <a:pPr marL="457200" lvl="2" indent="-457200">
              <a:buFont typeface="Wingdings" panose="05000000000000000000" pitchFamily="2" charset="2"/>
              <a:buChar char="§"/>
            </a:pPr>
            <a:r>
              <a:rPr lang="es-CO" sz="2800" noProof="0" dirty="0">
                <a:solidFill>
                  <a:srgbClr val="00ADE4"/>
                </a:solidFill>
              </a:rPr>
              <a:t>Derecho individual x Derecho colectivo</a:t>
            </a:r>
          </a:p>
          <a:p>
            <a:pPr marL="0" lvl="2" indent="0">
              <a:buNone/>
            </a:pPr>
            <a:endParaRPr lang="es-CO" sz="2800" noProof="0" dirty="0">
              <a:solidFill>
                <a:srgbClr val="00ADE4"/>
              </a:solidFill>
            </a:endParaRPr>
          </a:p>
          <a:p>
            <a:r>
              <a:rPr lang="es-CO" noProof="0" dirty="0"/>
              <a:t>Sentencias estructurales</a:t>
            </a:r>
          </a:p>
          <a:p>
            <a:pPr marL="457200" lvl="2" indent="-457200">
              <a:buFont typeface="Wingdings" panose="05000000000000000000" pitchFamily="2" charset="2"/>
              <a:buChar char="§"/>
            </a:pPr>
            <a:r>
              <a:rPr lang="es-CO" sz="2800" noProof="0" dirty="0">
                <a:solidFill>
                  <a:srgbClr val="00ADE4"/>
                </a:solidFill>
              </a:rPr>
              <a:t>Sentencia T-760 de Colombia</a:t>
            </a:r>
          </a:p>
        </p:txBody>
      </p:sp>
    </p:spTree>
    <p:extLst>
      <p:ext uri="{BB962C8B-B14F-4D97-AF65-F5344CB8AC3E}">
        <p14:creationId xmlns:p14="http://schemas.microsoft.com/office/powerpoint/2010/main" val="3424863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sz="3200" b="1" noProof="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La Iniciativa </a:t>
            </a:r>
            <a:r>
              <a:rPr lang="es-CO" sz="3200" b="1" noProof="0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SaluDerecho</a:t>
            </a:r>
            <a:endParaRPr lang="es-CO" sz="3200" b="1" noProof="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O" noProof="0" dirty="0" err="1"/>
              <a:t>SaluDerecho</a:t>
            </a:r>
            <a:r>
              <a:rPr lang="es-CO" noProof="0" dirty="0"/>
              <a:t> - Iniciativa de Aprendizaje Colaborativo en Derecho a la Salud y Cobertura Universal (2010)</a:t>
            </a:r>
          </a:p>
          <a:p>
            <a:endParaRPr lang="es-CO" noProof="0" dirty="0"/>
          </a:p>
          <a:p>
            <a:r>
              <a:rPr lang="es-CO" noProof="0" dirty="0"/>
              <a:t>Enfoque basado en derechos humanos y la teoría de cambio colaborativo</a:t>
            </a:r>
          </a:p>
          <a:p>
            <a:r>
              <a:rPr lang="es-CO" noProof="0" dirty="0"/>
              <a:t>Países miembros:</a:t>
            </a:r>
          </a:p>
          <a:p>
            <a:pPr marL="457200" lvl="2" indent="-457200">
              <a:buFont typeface="Wingdings" panose="05000000000000000000" pitchFamily="2" charset="2"/>
              <a:buChar char="§"/>
            </a:pPr>
            <a:r>
              <a:rPr lang="es-CO" sz="2800" noProof="0" dirty="0">
                <a:solidFill>
                  <a:srgbClr val="00ADE4"/>
                </a:solidFill>
              </a:rPr>
              <a:t>Argentina, Brasil, Costa Rica, Chile, Colombia, Ecuador, México, Perú y Uruguay</a:t>
            </a:r>
            <a:endParaRPr lang="es-CO" altLang="en-US" sz="2800" noProof="0" dirty="0">
              <a:solidFill>
                <a:srgbClr val="00ADE4"/>
              </a:solidFill>
            </a:endParaRPr>
          </a:p>
          <a:p>
            <a:endParaRPr lang="es-CO" noProof="0" dirty="0"/>
          </a:p>
        </p:txBody>
      </p:sp>
    </p:spTree>
    <p:extLst>
      <p:ext uri="{BB962C8B-B14F-4D97-AF65-F5344CB8AC3E}">
        <p14:creationId xmlns:p14="http://schemas.microsoft.com/office/powerpoint/2010/main" val="3513175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3350605"/>
            <a:ext cx="8496300" cy="576263"/>
          </a:xfrm>
        </p:spPr>
        <p:txBody>
          <a:bodyPr/>
          <a:lstStyle/>
          <a:p>
            <a:r>
              <a:rPr lang="es-CO" altLang="en-US" sz="3200" noProof="0" dirty="0"/>
              <a:t>Intereses divergentes en la sociedad son el principal impedimento a la cooperación y para la efectividad de los esfuerzos, aún cuando se conozcan los riesgos y sus consecuencias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62D93A-3BA0-8848-BFA3-D7046C1B555D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7375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62D93A-3BA0-8848-BFA3-D7046C1B555D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79618CCC-4937-4EF9-B083-6AD700C9FCB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5163584"/>
              </p:ext>
            </p:extLst>
          </p:nvPr>
        </p:nvGraphicFramePr>
        <p:xfrm>
          <a:off x="914401" y="909085"/>
          <a:ext cx="8362950" cy="4832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Oval Callout 5">
            <a:extLst>
              <a:ext uri="{FF2B5EF4-FFF2-40B4-BE49-F238E27FC236}">
                <a16:creationId xmlns:a16="http://schemas.microsoft.com/office/drawing/2014/main" id="{01911C7F-0D76-4439-B714-55692DF31B6B}"/>
              </a:ext>
            </a:extLst>
          </p:cNvPr>
          <p:cNvSpPr/>
          <p:nvPr/>
        </p:nvSpPr>
        <p:spPr>
          <a:xfrm>
            <a:off x="4934460" y="1297383"/>
            <a:ext cx="2096814" cy="612648"/>
          </a:xfrm>
          <a:prstGeom prst="wedgeEllipseCallout">
            <a:avLst>
              <a:gd name="adj1" fmla="val -26096"/>
              <a:gd name="adj2" fmla="val 98527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dirty="0">
                <a:solidFill>
                  <a:schemeClr val="tx1"/>
                </a:solidFill>
              </a:rPr>
              <a:t>Quiero cuidar a mis pacientes</a:t>
            </a:r>
            <a:endParaRPr lang="es-CO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7424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3775908"/>
            <a:ext cx="8496300" cy="576263"/>
          </a:xfrm>
        </p:spPr>
        <p:txBody>
          <a:bodyPr/>
          <a:lstStyle/>
          <a:p>
            <a:r>
              <a:rPr lang="es-CO" altLang="en-US" sz="3200" noProof="0" dirty="0"/>
              <a:t>Necesidad de desarrollar una comunidad conexa que permita a los varios actores trabajar de manera colectiva alrededor de objetivos comunes, facilitando el intercambio de conocimientos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62D93A-3BA0-8848-BFA3-D7046C1B555D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1316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sz="3200" b="1" noProof="0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SaluDerecho</a:t>
            </a:r>
            <a:endParaRPr lang="es-CO" sz="3200" b="1" noProof="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O" altLang="en-US" noProof="0" dirty="0" err="1">
                <a:solidFill>
                  <a:schemeClr val="tx2"/>
                </a:solidFill>
              </a:rPr>
              <a:t>SaluDerecho</a:t>
            </a:r>
            <a:r>
              <a:rPr lang="es-CO" altLang="en-US" noProof="0" dirty="0">
                <a:solidFill>
                  <a:schemeClr val="tx2"/>
                </a:solidFill>
              </a:rPr>
              <a:t> es un programa </a:t>
            </a:r>
            <a:r>
              <a:rPr lang="es-CO" altLang="en-US" noProof="0" dirty="0" err="1">
                <a:solidFill>
                  <a:schemeClr val="tx2"/>
                </a:solidFill>
              </a:rPr>
              <a:t>multi-actores</a:t>
            </a:r>
            <a:r>
              <a:rPr lang="es-CO" altLang="en-US" noProof="0" dirty="0">
                <a:solidFill>
                  <a:schemeClr val="tx2"/>
                </a:solidFill>
              </a:rPr>
              <a:t> que busca crear confianza y cooperación para resolver desafíos sociales complejos</a:t>
            </a:r>
            <a:endParaRPr lang="es-CO" noProof="0" dirty="0"/>
          </a:p>
          <a:p>
            <a:pPr marL="457200" lvl="2" indent="-457200">
              <a:buFont typeface="Wingdings" panose="05000000000000000000" pitchFamily="2" charset="2"/>
              <a:buChar char="§"/>
            </a:pPr>
            <a:r>
              <a:rPr lang="es-CO" altLang="en-US" sz="2800" noProof="0" dirty="0">
                <a:solidFill>
                  <a:srgbClr val="00ADE4"/>
                </a:solidFill>
              </a:rPr>
              <a:t>No son solamente problemas difíciles</a:t>
            </a:r>
          </a:p>
          <a:p>
            <a:pPr marL="457200" lvl="2" indent="-457200">
              <a:buFont typeface="Wingdings" panose="05000000000000000000" pitchFamily="2" charset="2"/>
              <a:buChar char="§"/>
            </a:pPr>
            <a:r>
              <a:rPr lang="es-CO" altLang="en-US" sz="2800" noProof="0" dirty="0">
                <a:solidFill>
                  <a:srgbClr val="00ADE4"/>
                </a:solidFill>
              </a:rPr>
              <a:t>Requieren de procesos dinámicos con caminos imprevisibles que pueden llevar a resultados inesperados</a:t>
            </a:r>
          </a:p>
          <a:p>
            <a:pPr marL="457200" lvl="2" indent="-457200">
              <a:buFont typeface="Wingdings" panose="05000000000000000000" pitchFamily="2" charset="2"/>
              <a:buChar char="§"/>
            </a:pPr>
            <a:r>
              <a:rPr lang="es-CO" altLang="en-US" sz="2800" noProof="0" dirty="0">
                <a:solidFill>
                  <a:srgbClr val="00ADE4"/>
                </a:solidFill>
              </a:rPr>
              <a:t>No tienen soluciones claramente definidas</a:t>
            </a:r>
          </a:p>
          <a:p>
            <a:endParaRPr lang="es-CO" noProof="0" dirty="0"/>
          </a:p>
        </p:txBody>
      </p:sp>
    </p:spTree>
    <p:extLst>
      <p:ext uri="{BB962C8B-B14F-4D97-AF65-F5344CB8AC3E}">
        <p14:creationId xmlns:p14="http://schemas.microsoft.com/office/powerpoint/2010/main" val="19315813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62D93A-3BA0-8848-BFA3-D7046C1B555D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3021493"/>
              </p:ext>
            </p:extLst>
          </p:nvPr>
        </p:nvGraphicFramePr>
        <p:xfrm>
          <a:off x="491490" y="1268413"/>
          <a:ext cx="8161020" cy="47655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444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68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97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5047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 dirty="0" err="1">
                          <a:solidFill>
                            <a:schemeClr val="accent1"/>
                          </a:solidFill>
                          <a:effectLst/>
                        </a:rPr>
                        <a:t>Princípios</a:t>
                      </a:r>
                      <a:endParaRPr lang="en-US" sz="2400" baseline="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69" marR="35069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aseline="0" dirty="0">
                          <a:solidFill>
                            <a:schemeClr val="accent1"/>
                          </a:solidFill>
                          <a:effectLst/>
                        </a:rPr>
                        <a:t> </a:t>
                      </a:r>
                      <a:endParaRPr lang="en-US" sz="600" baseline="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69" marR="35069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 dirty="0" err="1">
                          <a:solidFill>
                            <a:schemeClr val="accent1"/>
                          </a:solidFill>
                          <a:effectLst/>
                        </a:rPr>
                        <a:t>Evaluación</a:t>
                      </a:r>
                      <a:r>
                        <a:rPr lang="en-US" sz="2400" baseline="0" dirty="0">
                          <a:solidFill>
                            <a:schemeClr val="accent1"/>
                          </a:solidFill>
                          <a:effectLst/>
                        </a:rPr>
                        <a:t> de </a:t>
                      </a:r>
                      <a:r>
                        <a:rPr lang="en-US" sz="2400" baseline="0" dirty="0" err="1">
                          <a:solidFill>
                            <a:schemeClr val="accent1"/>
                          </a:solidFill>
                          <a:effectLst/>
                        </a:rPr>
                        <a:t>Resultados</a:t>
                      </a:r>
                      <a:endParaRPr lang="en-US" sz="2400" baseline="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69" marR="35069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250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solidFill>
                            <a:schemeClr val="tx1"/>
                          </a:solidFill>
                          <a:effectLst/>
                        </a:rPr>
                        <a:t>P</a:t>
                      </a:r>
                      <a:r>
                        <a:rPr lang="en-US" sz="2400" baseline="0" dirty="0">
                          <a:solidFill>
                            <a:schemeClr val="accent2"/>
                          </a:solidFill>
                          <a:effectLst/>
                        </a:rPr>
                        <a:t>articipation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r>
                        <a:rPr lang="en-US" sz="2400" baseline="0" dirty="0">
                          <a:solidFill>
                            <a:schemeClr val="accent2"/>
                          </a:solidFill>
                          <a:effectLst/>
                        </a:rPr>
                        <a:t>ccountability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solidFill>
                            <a:schemeClr val="tx1"/>
                          </a:solidFill>
                          <a:effectLst/>
                        </a:rPr>
                        <a:t>N</a:t>
                      </a:r>
                      <a:r>
                        <a:rPr lang="en-US" sz="2400" baseline="0" dirty="0">
                          <a:solidFill>
                            <a:schemeClr val="accent2"/>
                          </a:solidFill>
                          <a:effectLst/>
                        </a:rPr>
                        <a:t>on-discrimination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solidFill>
                            <a:schemeClr val="tx1"/>
                          </a:solidFill>
                          <a:effectLst/>
                        </a:rPr>
                        <a:t>T</a:t>
                      </a:r>
                      <a:r>
                        <a:rPr lang="en-US" sz="2400" baseline="0" dirty="0">
                          <a:solidFill>
                            <a:schemeClr val="accent2"/>
                          </a:solidFill>
                          <a:effectLst/>
                        </a:rPr>
                        <a:t>ransparency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solidFill>
                            <a:schemeClr val="tx1"/>
                          </a:solidFill>
                          <a:effectLst/>
                        </a:rPr>
                        <a:t>H</a:t>
                      </a:r>
                      <a:r>
                        <a:rPr lang="en-US" sz="2400" baseline="0" dirty="0">
                          <a:solidFill>
                            <a:schemeClr val="accent2"/>
                          </a:solidFill>
                          <a:effectLst/>
                        </a:rPr>
                        <a:t>uman dignity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solidFill>
                            <a:schemeClr val="tx1"/>
                          </a:solidFill>
                          <a:effectLst/>
                        </a:rPr>
                        <a:t>E</a:t>
                      </a:r>
                      <a:r>
                        <a:rPr lang="en-US" sz="2400" baseline="0" dirty="0">
                          <a:solidFill>
                            <a:schemeClr val="accent2"/>
                          </a:solidFill>
                          <a:effectLst/>
                        </a:rPr>
                        <a:t>mpowerment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aseline="0" dirty="0">
                          <a:solidFill>
                            <a:schemeClr val="tx1"/>
                          </a:solidFill>
                          <a:effectLst/>
                        </a:rPr>
                        <a:t>R</a:t>
                      </a:r>
                      <a:r>
                        <a:rPr lang="en-US" sz="2400" baseline="0" dirty="0">
                          <a:solidFill>
                            <a:schemeClr val="accent2"/>
                          </a:solidFill>
                          <a:effectLst/>
                        </a:rPr>
                        <a:t>ule of Law</a:t>
                      </a:r>
                      <a:endParaRPr lang="en-US" sz="2400" baseline="0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69" marR="35069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chemeClr val="accent1"/>
                          </a:solidFill>
                          <a:effectLst/>
                        </a:rPr>
                        <a:t> </a:t>
                      </a:r>
                      <a:endParaRPr lang="en-US" sz="6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69" marR="35069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baseline="0" dirty="0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r>
                        <a:rPr lang="en-US" sz="2400" b="1" baseline="0" dirty="0">
                          <a:solidFill>
                            <a:schemeClr val="accent2"/>
                          </a:solidFill>
                          <a:effectLst/>
                        </a:rPr>
                        <a:t>vailability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baseline="0" dirty="0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r>
                        <a:rPr lang="en-US" sz="2400" b="1" baseline="0" dirty="0">
                          <a:solidFill>
                            <a:schemeClr val="accent2"/>
                          </a:solidFill>
                          <a:effectLst/>
                        </a:rPr>
                        <a:t>ccessibility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baseline="0" dirty="0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r>
                        <a:rPr lang="en-US" sz="2400" b="1" baseline="0" dirty="0">
                          <a:solidFill>
                            <a:schemeClr val="accent2"/>
                          </a:solidFill>
                          <a:effectLst/>
                        </a:rPr>
                        <a:t>cceptability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baseline="0" dirty="0">
                          <a:solidFill>
                            <a:schemeClr val="tx1"/>
                          </a:solidFill>
                          <a:effectLst/>
                        </a:rPr>
                        <a:t>Q</a:t>
                      </a:r>
                      <a:r>
                        <a:rPr lang="en-US" sz="2400" b="1" baseline="0" dirty="0">
                          <a:solidFill>
                            <a:schemeClr val="accent2"/>
                          </a:solidFill>
                          <a:effectLst/>
                        </a:rPr>
                        <a:t>uality</a:t>
                      </a:r>
                    </a:p>
                  </a:txBody>
                  <a:tcPr marL="35069" marR="35069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4" name="Straight Arrow Connector 13"/>
          <p:cNvCxnSpPr/>
          <p:nvPr/>
        </p:nvCxnSpPr>
        <p:spPr>
          <a:xfrm>
            <a:off x="3497580" y="3406140"/>
            <a:ext cx="2251710" cy="0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14070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sz="3200" b="1" noProof="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La Estrategia de </a:t>
            </a:r>
            <a:r>
              <a:rPr lang="es-CO" sz="3200" b="1" noProof="0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SaluDerecho</a:t>
            </a:r>
            <a:endParaRPr lang="es-CO" sz="3200" b="1" noProof="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O" altLang="en-US" sz="3200" noProof="0" dirty="0">
                <a:solidFill>
                  <a:schemeClr val="tx2"/>
                </a:solidFill>
              </a:rPr>
              <a:t>Establecer y mantener confianza y cooperación entre y al interior de los países</a:t>
            </a:r>
          </a:p>
          <a:p>
            <a:r>
              <a:rPr lang="es-CO" altLang="en-US" sz="3200" noProof="0" dirty="0">
                <a:solidFill>
                  <a:schemeClr val="tx2"/>
                </a:solidFill>
              </a:rPr>
              <a:t>Gente antes de instituciones</a:t>
            </a:r>
          </a:p>
          <a:p>
            <a:pPr marL="457200" lvl="2" indent="-457200">
              <a:buFont typeface="Wingdings" panose="05000000000000000000" pitchFamily="2" charset="2"/>
              <a:buChar char="§"/>
            </a:pPr>
            <a:r>
              <a:rPr lang="es-CO" altLang="en-US" sz="2800" noProof="0" dirty="0">
                <a:solidFill>
                  <a:srgbClr val="00ADE4"/>
                </a:solidFill>
              </a:rPr>
              <a:t>La dimensión humana es un elemento clave de su estrategia</a:t>
            </a:r>
          </a:p>
          <a:p>
            <a:pPr marL="457200" lvl="2" indent="-457200">
              <a:buFont typeface="Wingdings" panose="05000000000000000000" pitchFamily="2" charset="2"/>
              <a:buChar char="§"/>
            </a:pPr>
            <a:r>
              <a:rPr lang="es-CO" altLang="en-US" sz="2800" noProof="0" dirty="0">
                <a:solidFill>
                  <a:srgbClr val="00ADE4"/>
                </a:solidFill>
              </a:rPr>
              <a:t>Aspiraciones mueven a las personas</a:t>
            </a:r>
          </a:p>
          <a:p>
            <a:r>
              <a:rPr lang="es-CO" altLang="en-US" sz="3200" noProof="0" dirty="0">
                <a:solidFill>
                  <a:schemeClr val="tx2"/>
                </a:solidFill>
              </a:rPr>
              <a:t>Beneficio mutuo </a:t>
            </a:r>
          </a:p>
          <a:p>
            <a:pPr marL="457200" lvl="2" indent="-457200">
              <a:buFont typeface="Wingdings" panose="05000000000000000000" pitchFamily="2" charset="2"/>
              <a:buChar char="§"/>
            </a:pPr>
            <a:r>
              <a:rPr lang="es-CO" altLang="en-US" sz="2800" noProof="0" dirty="0">
                <a:solidFill>
                  <a:srgbClr val="00ADE4"/>
                </a:solidFill>
              </a:rPr>
              <a:t>Todos los actores traen una contribución</a:t>
            </a:r>
          </a:p>
          <a:p>
            <a:pPr marL="457200" lvl="2" indent="-457200">
              <a:buFont typeface="Wingdings" panose="05000000000000000000" pitchFamily="2" charset="2"/>
              <a:buChar char="§"/>
            </a:pPr>
            <a:r>
              <a:rPr lang="es-CO" altLang="en-US" sz="2800" noProof="0" dirty="0">
                <a:solidFill>
                  <a:srgbClr val="00ADE4"/>
                </a:solidFill>
              </a:rPr>
              <a:t>Todos los actores tienen algo a ganar</a:t>
            </a:r>
            <a:endParaRPr lang="es-CO" sz="2800" noProof="0" dirty="0">
              <a:solidFill>
                <a:srgbClr val="00ADE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207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sz="3200" b="1" noProof="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La Estrategia de </a:t>
            </a:r>
            <a:r>
              <a:rPr lang="es-CO" sz="3200" b="1" noProof="0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SaluDerecho</a:t>
            </a:r>
            <a:endParaRPr lang="es-CO" sz="3200" b="1" noProof="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O" altLang="en-US" sz="3200" noProof="0" dirty="0">
                <a:solidFill>
                  <a:schemeClr val="tx2"/>
                </a:solidFill>
              </a:rPr>
              <a:t>Investigación y producción de documentos técnicos</a:t>
            </a:r>
          </a:p>
          <a:p>
            <a:endParaRPr lang="es-CO" altLang="en-US" sz="3200" noProof="0" dirty="0">
              <a:solidFill>
                <a:schemeClr val="tx2"/>
              </a:solidFill>
            </a:endParaRPr>
          </a:p>
          <a:p>
            <a:r>
              <a:rPr lang="es-CO" altLang="en-US" sz="3200" noProof="0" dirty="0">
                <a:solidFill>
                  <a:schemeClr val="tx2"/>
                </a:solidFill>
              </a:rPr>
              <a:t>Construcción de coaliciones (“mesas de diálogos”)</a:t>
            </a:r>
          </a:p>
          <a:p>
            <a:endParaRPr lang="es-CO" altLang="en-US" sz="3200" noProof="0" dirty="0">
              <a:solidFill>
                <a:schemeClr val="tx2"/>
              </a:solidFill>
            </a:endParaRPr>
          </a:p>
          <a:p>
            <a:r>
              <a:rPr lang="es-CO" altLang="en-US" sz="3200" noProof="0" dirty="0">
                <a:solidFill>
                  <a:schemeClr val="tx2"/>
                </a:solidFill>
              </a:rPr>
              <a:t>Facilitación de diálogos</a:t>
            </a:r>
          </a:p>
        </p:txBody>
      </p:sp>
    </p:spTree>
    <p:extLst>
      <p:ext uri="{BB962C8B-B14F-4D97-AF65-F5344CB8AC3E}">
        <p14:creationId xmlns:p14="http://schemas.microsoft.com/office/powerpoint/2010/main" val="3836104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E36E2F37-7975-45FC-B4DA-A3EEC4AB0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8301"/>
            <a:ext cx="8496300" cy="519112"/>
          </a:xfrm>
        </p:spPr>
        <p:txBody>
          <a:bodyPr/>
          <a:lstStyle/>
          <a:p>
            <a:r>
              <a:rPr lang="es-CO" altLang="en-US" sz="3200" b="1" noProof="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Diferentes Líneas de Acción</a:t>
            </a:r>
          </a:p>
        </p:txBody>
      </p:sp>
      <p:pic>
        <p:nvPicPr>
          <p:cNvPr id="14339" name="Picture 2">
            <a:extLst>
              <a:ext uri="{FF2B5EF4-FFF2-40B4-BE49-F238E27FC236}">
                <a16:creationId xmlns:a16="http://schemas.microsoft.com/office/drawing/2014/main" id="{81868D1B-1EA9-45CD-9C27-FD084A4C0C5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755775"/>
            <a:ext cx="8229600" cy="4214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14">
            <a:extLst>
              <a:ext uri="{FF2B5EF4-FFF2-40B4-BE49-F238E27FC236}">
                <a16:creationId xmlns:a16="http://schemas.microsoft.com/office/drawing/2014/main" id="{74505F4C-EB41-41F4-92A4-B2C003D74B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752600"/>
            <a:ext cx="3851275" cy="136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15">
            <a:extLst>
              <a:ext uri="{FF2B5EF4-FFF2-40B4-BE49-F238E27FC236}">
                <a16:creationId xmlns:a16="http://schemas.microsoft.com/office/drawing/2014/main" id="{416F4416-9E4F-4AD8-A916-42DBC0A5BE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4950" y="3013075"/>
            <a:ext cx="1919288" cy="152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16">
            <a:extLst>
              <a:ext uri="{FF2B5EF4-FFF2-40B4-BE49-F238E27FC236}">
                <a16:creationId xmlns:a16="http://schemas.microsoft.com/office/drawing/2014/main" id="{69BB96B9-0543-44AF-B244-94E3F7593E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8363" y="3070225"/>
            <a:ext cx="1976437" cy="140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3">
            <a:extLst>
              <a:ext uri="{FF2B5EF4-FFF2-40B4-BE49-F238E27FC236}">
                <a16:creationId xmlns:a16="http://schemas.microsoft.com/office/drawing/2014/main" id="{F869E123-B29F-40D5-A961-EE73A96FDF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497388"/>
            <a:ext cx="2698750" cy="177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25049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sz="3200" b="1" noProof="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Algunos Resultados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O" altLang="en-US" sz="3200" noProof="0" dirty="0">
                <a:solidFill>
                  <a:schemeClr val="tx2"/>
                </a:solidFill>
              </a:rPr>
              <a:t>Costa Rica</a:t>
            </a:r>
          </a:p>
          <a:p>
            <a:pPr marL="457200" lvl="2" indent="-457200">
              <a:buFont typeface="Wingdings" panose="05000000000000000000" pitchFamily="2" charset="2"/>
              <a:buChar char="§"/>
            </a:pPr>
            <a:r>
              <a:rPr lang="es-CO" noProof="0" dirty="0"/>
              <a:t>Cooperación entre la Sala Constitucional de la Corte Suprema de Justicia de Costa Rica y la Red de Colaboración Cochrane Centroamérica para formar jueces en medicina basada en la evidencia</a:t>
            </a:r>
          </a:p>
          <a:p>
            <a:pPr marL="457200" lvl="2" indent="-457200">
              <a:buFont typeface="Wingdings" panose="05000000000000000000" pitchFamily="2" charset="2"/>
              <a:buChar char="§"/>
            </a:pPr>
            <a:r>
              <a:rPr lang="es-CO" noProof="0" dirty="0"/>
              <a:t>Intercambio de conocimientos y capacitación al equipo humano de cientos de hospitales públicos del país, en el manejo de las listas de espera, principal motivo de los derechos de amparo en Costa Rica</a:t>
            </a:r>
            <a:endParaRPr lang="es-CO" altLang="en-US" sz="2800" noProof="0" dirty="0">
              <a:solidFill>
                <a:srgbClr val="00ADE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854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sz="3200" b="1" noProof="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Algunos Resultados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CO" altLang="en-US" sz="3200" noProof="0" dirty="0">
                <a:solidFill>
                  <a:schemeClr val="tx2"/>
                </a:solidFill>
              </a:rPr>
              <a:t>Uruguay </a:t>
            </a:r>
          </a:p>
          <a:p>
            <a:pPr marL="457200" lvl="2" indent="-457200">
              <a:buFont typeface="Wingdings" panose="05000000000000000000" pitchFamily="2" charset="2"/>
              <a:buChar char="§"/>
            </a:pPr>
            <a:r>
              <a:rPr lang="es-CO" altLang="en-US" sz="2800" noProof="0" dirty="0">
                <a:solidFill>
                  <a:srgbClr val="00ADE4"/>
                </a:solidFill>
              </a:rPr>
              <a:t>Creación de la mesa de diálogo rompe la polarización y el ambiente de casi confrontación que existía entre el sector salud y la rama judicial</a:t>
            </a:r>
          </a:p>
          <a:p>
            <a:pPr marL="457200" lvl="2" indent="-457200">
              <a:buFont typeface="Wingdings" panose="05000000000000000000" pitchFamily="2" charset="2"/>
              <a:buChar char="§"/>
            </a:pPr>
            <a:r>
              <a:rPr lang="es-CO" sz="2800" noProof="0" dirty="0">
                <a:solidFill>
                  <a:srgbClr val="00ADE4"/>
                </a:solidFill>
              </a:rPr>
              <a:t>Participan de la mesa: sector salud, rama judicial, la academia y el Colegio Médico, la Facultad de Medicina de la Universidad de la República, la Asociación de Laboratorios Nacionales de Uruguay, catedráticos de derecho constitucional y administrativo, representantes de los usuarios y de los prestadores privados</a:t>
            </a:r>
          </a:p>
        </p:txBody>
      </p:sp>
    </p:spTree>
    <p:extLst>
      <p:ext uri="{BB962C8B-B14F-4D97-AF65-F5344CB8AC3E}">
        <p14:creationId xmlns:p14="http://schemas.microsoft.com/office/powerpoint/2010/main" val="2571570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sz="3200" b="1" noProof="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Algunos Resultados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O" altLang="en-US" sz="3200" noProof="0" dirty="0">
                <a:solidFill>
                  <a:schemeClr val="tx2"/>
                </a:solidFill>
              </a:rPr>
              <a:t>Brasil – Rio Grande do Sul </a:t>
            </a:r>
          </a:p>
          <a:p>
            <a:pPr marL="457200" lvl="2" indent="-457200">
              <a:buFont typeface="Wingdings" panose="05000000000000000000" pitchFamily="2" charset="2"/>
              <a:buChar char="§"/>
            </a:pPr>
            <a:r>
              <a:rPr lang="es-CO" altLang="en-US" sz="2800" noProof="0" dirty="0">
                <a:solidFill>
                  <a:srgbClr val="00ADE4"/>
                </a:solidFill>
              </a:rPr>
              <a:t>Introducción de la metodología de planificación y gestión sistémica con enfoque en salud con el fin de reducir la judicialización de la salud</a:t>
            </a:r>
          </a:p>
          <a:p>
            <a:pPr marL="457200" lvl="2" indent="-457200">
              <a:buFont typeface="Wingdings" panose="05000000000000000000" pitchFamily="2" charset="2"/>
              <a:buChar char="§"/>
            </a:pPr>
            <a:r>
              <a:rPr lang="es-CO" sz="2800" noProof="0" dirty="0">
                <a:solidFill>
                  <a:srgbClr val="00ADE4"/>
                </a:solidFill>
              </a:rPr>
              <a:t>Mesa de diálogo del Estado de Rio Grande do Sul ha logrado una reducción de más de 90% en los litigios relacionados con el suministro de medicamentos y tratamientos médico-hospitalarios</a:t>
            </a:r>
          </a:p>
        </p:txBody>
      </p:sp>
    </p:spTree>
    <p:extLst>
      <p:ext uri="{BB962C8B-B14F-4D97-AF65-F5344CB8AC3E}">
        <p14:creationId xmlns:p14="http://schemas.microsoft.com/office/powerpoint/2010/main" val="759577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sz="3200" b="1" noProof="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Algunos Resultados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CO" altLang="en-US" sz="3200" noProof="0" dirty="0">
                <a:solidFill>
                  <a:schemeClr val="tx2"/>
                </a:solidFill>
              </a:rPr>
              <a:t>Brasil – Minas Gerais</a:t>
            </a:r>
          </a:p>
          <a:p>
            <a:pPr marL="457200" lvl="2" indent="-457200">
              <a:buFont typeface="Wingdings" panose="05000000000000000000" pitchFamily="2" charset="2"/>
              <a:buChar char="§"/>
            </a:pPr>
            <a:r>
              <a:rPr lang="es-CO" altLang="en-US" sz="2800" noProof="0" dirty="0">
                <a:solidFill>
                  <a:srgbClr val="00ADE4"/>
                </a:solidFill>
              </a:rPr>
              <a:t>Cursos de derecho a salud para jueces</a:t>
            </a:r>
          </a:p>
          <a:p>
            <a:pPr marL="457200" lvl="2" indent="-457200">
              <a:buFont typeface="Wingdings" panose="05000000000000000000" pitchFamily="2" charset="2"/>
              <a:buChar char="§"/>
            </a:pPr>
            <a:r>
              <a:rPr lang="es-CO" sz="2800" noProof="0" dirty="0">
                <a:solidFill>
                  <a:srgbClr val="00ADE4"/>
                </a:solidFill>
              </a:rPr>
              <a:t>Preparación de notas técnicas para apoyar la decisión judicial</a:t>
            </a:r>
          </a:p>
          <a:p>
            <a:pPr marL="457200" lvl="2" indent="-457200">
              <a:buFont typeface="Wingdings" panose="05000000000000000000" pitchFamily="2" charset="2"/>
              <a:buChar char="§"/>
            </a:pPr>
            <a:r>
              <a:rPr lang="es-CO" sz="2800" noProof="0" dirty="0">
                <a:solidFill>
                  <a:srgbClr val="00ADE4"/>
                </a:solidFill>
              </a:rPr>
              <a:t>Ley que busca minimizar la presencia de conflictos de interés en el sector salud: compañías productoras de medicamentos y de aparatos ortopédicos, prótesis, dispositivos e implantes, tienen la obligación de declarar sus relaciones con los profesionales de la salud que constituyan potenciales conflictos de interés</a:t>
            </a:r>
          </a:p>
        </p:txBody>
      </p:sp>
    </p:spTree>
    <p:extLst>
      <p:ext uri="{BB962C8B-B14F-4D97-AF65-F5344CB8AC3E}">
        <p14:creationId xmlns:p14="http://schemas.microsoft.com/office/powerpoint/2010/main" val="2628593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sz="3200" b="1" noProof="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Algunos Resultados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O" altLang="en-US" sz="3200" noProof="0" dirty="0">
                <a:solidFill>
                  <a:schemeClr val="tx2"/>
                </a:solidFill>
              </a:rPr>
              <a:t>Colombia</a:t>
            </a:r>
          </a:p>
          <a:p>
            <a:pPr marL="457200" lvl="2" indent="-457200">
              <a:buFont typeface="Wingdings" panose="05000000000000000000" pitchFamily="2" charset="2"/>
              <a:buChar char="§"/>
            </a:pPr>
            <a:r>
              <a:rPr lang="es-CO" altLang="en-US" sz="2800" noProof="0" dirty="0">
                <a:solidFill>
                  <a:srgbClr val="00ADE4"/>
                </a:solidFill>
              </a:rPr>
              <a:t>Estudio sobre mecanismos de asistencia técnica en asuntos de salud y tutela. Grupos focales con jueces municipales y del circuito de las ciudades de Bogotá, Medellín y Barranquilla</a:t>
            </a:r>
            <a:endParaRPr lang="es-CO" sz="2800" noProof="0" dirty="0">
              <a:solidFill>
                <a:srgbClr val="00ADE4"/>
              </a:solidFill>
            </a:endParaRPr>
          </a:p>
          <a:p>
            <a:pPr marL="457200" lvl="2" indent="-457200">
              <a:buFont typeface="Wingdings" panose="05000000000000000000" pitchFamily="2" charset="2"/>
              <a:buChar char="§"/>
            </a:pPr>
            <a:r>
              <a:rPr lang="es-CO" sz="2800" noProof="0" dirty="0">
                <a:solidFill>
                  <a:srgbClr val="00ADE4"/>
                </a:solidFill>
              </a:rPr>
              <a:t>Fortalecimiento de la delegada de la Función Jurisdiccional y de Conciliación de la SNS</a:t>
            </a:r>
          </a:p>
          <a:p>
            <a:pPr marL="457200" lvl="2" indent="-457200">
              <a:buFont typeface="Wingdings" panose="05000000000000000000" pitchFamily="2" charset="2"/>
              <a:buChar char="§"/>
            </a:pPr>
            <a:r>
              <a:rPr lang="es-CO" sz="2800" noProof="0" dirty="0">
                <a:solidFill>
                  <a:srgbClr val="00ADE4"/>
                </a:solidFill>
              </a:rPr>
              <a:t>Programa de capacitación de jueces en Bogotá, Medellín y Barranquilla con la Escuela Judicial</a:t>
            </a:r>
          </a:p>
        </p:txBody>
      </p:sp>
    </p:spTree>
    <p:extLst>
      <p:ext uri="{BB962C8B-B14F-4D97-AF65-F5344CB8AC3E}">
        <p14:creationId xmlns:p14="http://schemas.microsoft.com/office/powerpoint/2010/main" val="1498625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sz="3200" b="1" noProof="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Desafíos y Limitaciones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s-CO" altLang="en-US" sz="3200" noProof="0" dirty="0">
                <a:solidFill>
                  <a:schemeClr val="tx2"/>
                </a:solidFill>
              </a:rPr>
              <a:t>Como hacer con que los países trabajen regionalmente</a:t>
            </a:r>
          </a:p>
          <a:p>
            <a:endParaRPr lang="es-CO" altLang="en-US" sz="3200" noProof="0" dirty="0">
              <a:solidFill>
                <a:schemeClr val="tx2"/>
              </a:solidFill>
            </a:endParaRPr>
          </a:p>
          <a:p>
            <a:pPr>
              <a:spcBef>
                <a:spcPts val="0"/>
              </a:spcBef>
            </a:pPr>
            <a:r>
              <a:rPr lang="es-CO" altLang="en-US" sz="3200" noProof="0" dirty="0">
                <a:solidFill>
                  <a:schemeClr val="tx2"/>
                </a:solidFill>
              </a:rPr>
              <a:t>Altibajos de las acciones x flujo de acciones más estable</a:t>
            </a:r>
          </a:p>
          <a:p>
            <a:pPr>
              <a:spcBef>
                <a:spcPts val="0"/>
              </a:spcBef>
            </a:pPr>
            <a:endParaRPr lang="es-CO" altLang="en-US" sz="3200" noProof="0" dirty="0">
              <a:solidFill>
                <a:schemeClr val="tx2"/>
              </a:solidFill>
            </a:endParaRPr>
          </a:p>
          <a:p>
            <a:pPr>
              <a:spcBef>
                <a:spcPts val="0"/>
              </a:spcBef>
            </a:pPr>
            <a:r>
              <a:rPr lang="es-CO" altLang="en-US" sz="3200" noProof="0" dirty="0">
                <a:solidFill>
                  <a:schemeClr val="tx2"/>
                </a:solidFill>
              </a:rPr>
              <a:t>Financiamiento </a:t>
            </a:r>
          </a:p>
        </p:txBody>
      </p:sp>
    </p:spTree>
    <p:extLst>
      <p:ext uri="{BB962C8B-B14F-4D97-AF65-F5344CB8AC3E}">
        <p14:creationId xmlns:p14="http://schemas.microsoft.com/office/powerpoint/2010/main" val="2968680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>
          <a:xfrm>
            <a:off x="3105816" y="2560946"/>
            <a:ext cx="3349461" cy="1011238"/>
          </a:xfrm>
        </p:spPr>
        <p:txBody>
          <a:bodyPr/>
          <a:lstStyle/>
          <a:p>
            <a:r>
              <a:rPr lang="es-CO" noProof="0" dirty="0"/>
              <a:t>Muchas gracias!</a:t>
            </a:r>
          </a:p>
        </p:txBody>
      </p:sp>
      <p:pic>
        <p:nvPicPr>
          <p:cNvPr id="4" name="Picture 3" descr="U:\1405265\1405265 WBG Logo\LOGO FILES\Horizontal\WBG_Horizontal_Color\WBG_Horizontal-RG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102" y="335840"/>
            <a:ext cx="3615235" cy="707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1129352"/>
      </p:ext>
    </p:extLst>
  </p:cSld>
  <p:clrMapOvr>
    <a:masterClrMapping/>
  </p:clrMapOvr>
</p:sld>
</file>

<file path=ppt/theme/theme1.xml><?xml version="1.0" encoding="utf-8"?>
<a:theme xmlns:a="http://schemas.openxmlformats.org/drawingml/2006/main" name="WBG Slide">
  <a:themeElements>
    <a:clrScheme name="Benutzerdefiniert 53">
      <a:dk1>
        <a:sysClr val="windowText" lastClr="000000"/>
      </a:dk1>
      <a:lt1>
        <a:sysClr val="window" lastClr="FFFFFF"/>
      </a:lt1>
      <a:dk2>
        <a:srgbClr val="002345"/>
      </a:dk2>
      <a:lt2>
        <a:srgbClr val="FFFFFF"/>
      </a:lt2>
      <a:accent1>
        <a:srgbClr val="002345"/>
      </a:accent1>
      <a:accent2>
        <a:srgbClr val="00ADE4"/>
      </a:accent2>
      <a:accent3>
        <a:srgbClr val="FF6600"/>
      </a:accent3>
      <a:accent4>
        <a:srgbClr val="31859C"/>
      </a:accent4>
      <a:accent5>
        <a:srgbClr val="660066"/>
      </a:accent5>
      <a:accent6>
        <a:srgbClr val="BEDA00"/>
      </a:accent6>
      <a:hlink>
        <a:srgbClr val="0000FF"/>
      </a:hlink>
      <a:folHlink>
        <a:srgbClr val="800080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2528</TotalTime>
  <Words>1647</Words>
  <Application>Microsoft Office PowerPoint</Application>
  <PresentationFormat>On-screen Show (4:3)</PresentationFormat>
  <Paragraphs>242</Paragraphs>
  <Slides>42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7" baseType="lpstr">
      <vt:lpstr>Arial</vt:lpstr>
      <vt:lpstr>Calibri</vt:lpstr>
      <vt:lpstr>Times New Roman</vt:lpstr>
      <vt:lpstr>Wingdings</vt:lpstr>
      <vt:lpstr>WBG Slide</vt:lpstr>
      <vt:lpstr>La Iniciativa SaluDerecho: Un Esfuerzo para Promover el Derecho a la Salud en América Latina</vt:lpstr>
      <vt:lpstr>Estructura de la Presentación</vt:lpstr>
      <vt:lpstr>Objetivos</vt:lpstr>
      <vt:lpstr>La Salud como un Derecho Humano</vt:lpstr>
      <vt:lpstr>La Salud como un Derecho Humano</vt:lpstr>
      <vt:lpstr>El Concepto del Derecho a la Salud</vt:lpstr>
      <vt:lpstr>El Concepto del Derecho a la Salud</vt:lpstr>
      <vt:lpstr>El Concepto del Derecho a la Salud</vt:lpstr>
      <vt:lpstr>El Concepto del Derecho a la Salud</vt:lpstr>
      <vt:lpstr>Implicaciones</vt:lpstr>
      <vt:lpstr>Dos Características Especiales del Sector Salud</vt:lpstr>
      <vt:lpstr>Dos Implicaciones Importantes</vt:lpstr>
      <vt:lpstr>Relación entre el Paciente y el Médico</vt:lpstr>
      <vt:lpstr>Relación entre el Ciudadano y el Estado</vt:lpstr>
      <vt:lpstr>Los “Agentes” Operativos del Estado</vt:lpstr>
      <vt:lpstr>El Derecho a la Salud y su Judicialización</vt:lpstr>
      <vt:lpstr>¿Por qué la Judicialización en AL?</vt:lpstr>
      <vt:lpstr>¿Por qué la Judicialización en AL?</vt:lpstr>
      <vt:lpstr>La judicialización de la salud es un síntoma de problemas estructurales más complexos</vt:lpstr>
      <vt:lpstr>PowerPoint Presentation</vt:lpstr>
      <vt:lpstr>PowerPoint Presentation</vt:lpstr>
      <vt:lpstr>PowerPoint Presentation</vt:lpstr>
      <vt:lpstr>Tipos de Litigio</vt:lpstr>
      <vt:lpstr>PowerPoint Presentation</vt:lpstr>
      <vt:lpstr>Críticas a la Judicialización</vt:lpstr>
      <vt:lpstr>El Gran Dilema</vt:lpstr>
      <vt:lpstr>La Iniciativa SaluDerecho</vt:lpstr>
      <vt:lpstr>Intereses divergentes en la sociedad son el principal impedimento a la cooperación y para la efectividad de los esfuerzos, aún cuando se conozcan los riesgos y sus consecuencias</vt:lpstr>
      <vt:lpstr>PowerPoint Presentation</vt:lpstr>
      <vt:lpstr>Necesidad de desarrollar una comunidad conexa que permita a los varios actores trabajar de manera colectiva alrededor de objetivos comunes, facilitando el intercambio de conocimientos</vt:lpstr>
      <vt:lpstr>SaluDerecho</vt:lpstr>
      <vt:lpstr>PowerPoint Presentation</vt:lpstr>
      <vt:lpstr>La Estrategia de SaluDerecho</vt:lpstr>
      <vt:lpstr>La Estrategia de SaluDerecho</vt:lpstr>
      <vt:lpstr>Diferentes Líneas de Acción</vt:lpstr>
      <vt:lpstr>Algunos Resultados</vt:lpstr>
      <vt:lpstr>Algunos Resultados</vt:lpstr>
      <vt:lpstr>Algunos Resultados</vt:lpstr>
      <vt:lpstr>Algunos Resultados</vt:lpstr>
      <vt:lpstr>Algunos Resultados</vt:lpstr>
      <vt:lpstr>Desafíos y Limitaciones </vt:lpstr>
      <vt:lpstr>Muchas gracias!</vt:lpstr>
    </vt:vector>
  </TitlesOfParts>
  <Company>Rivia LLC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*</dc:creator>
  <dc:description>Presentation Template;_x000d_
Version 001;_x000d_
2012-11-16;</dc:description>
  <cp:lastModifiedBy>Roberto F. Iunes</cp:lastModifiedBy>
  <cp:revision>537</cp:revision>
  <cp:lastPrinted>2013-01-22T16:20:56Z</cp:lastPrinted>
  <dcterms:created xsi:type="dcterms:W3CDTF">2012-11-07T14:44:50Z</dcterms:created>
  <dcterms:modified xsi:type="dcterms:W3CDTF">2019-05-27T05:07:21Z</dcterms:modified>
</cp:coreProperties>
</file>