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60" r:id="rId2"/>
    <p:sldId id="259" r:id="rId3"/>
    <p:sldId id="261" r:id="rId4"/>
    <p:sldId id="263" r:id="rId5"/>
    <p:sldId id="262" r:id="rId6"/>
    <p:sldId id="280" r:id="rId7"/>
    <p:sldId id="266" r:id="rId8"/>
    <p:sldId id="267" r:id="rId9"/>
    <p:sldId id="269" r:id="rId10"/>
    <p:sldId id="270" r:id="rId11"/>
    <p:sldId id="272" r:id="rId12"/>
    <p:sldId id="273" r:id="rId13"/>
    <p:sldId id="281" r:id="rId14"/>
    <p:sldId id="274" r:id="rId15"/>
    <p:sldId id="276" r:id="rId16"/>
    <p:sldId id="278" r:id="rId17"/>
    <p:sldId id="279" r:id="rId18"/>
  </p:sldIdLst>
  <p:sldSz cx="9144000" cy="6858000" type="screen4x3"/>
  <p:notesSz cx="6858000" cy="91440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Estilo medio 2 - Énfasis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73" autoAdjust="0"/>
  </p:normalViewPr>
  <p:slideViewPr>
    <p:cSldViewPr>
      <p:cViewPr>
        <p:scale>
          <a:sx n="60" d="100"/>
          <a:sy n="60" d="100"/>
        </p:scale>
        <p:origin x="-1842" y="-6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image" Target="../media/image16.png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diagrams/_rels/data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7" Type="http://schemas.openxmlformats.org/officeDocument/2006/relationships/image" Target="../media/image22.jpg"/><Relationship Id="rId2" Type="http://schemas.openxmlformats.org/officeDocument/2006/relationships/image" Target="../media/image17.jpg"/><Relationship Id="rId1" Type="http://schemas.openxmlformats.org/officeDocument/2006/relationships/image" Target="../media/image16.png"/><Relationship Id="rId6" Type="http://schemas.openxmlformats.org/officeDocument/2006/relationships/image" Target="../media/image21.jpg"/><Relationship Id="rId5" Type="http://schemas.openxmlformats.org/officeDocument/2006/relationships/image" Target="../media/image20.jpg"/><Relationship Id="rId4" Type="http://schemas.openxmlformats.org/officeDocument/2006/relationships/image" Target="../media/image19.jpg"/></Relationships>
</file>

<file path=ppt/diagrams/_rels/drawing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eg"/><Relationship Id="rId1" Type="http://schemas.openxmlformats.org/officeDocument/2006/relationships/image" Target="../media/image26.jpe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0AD707D-859A-42CC-A4DF-EDFFE26D57EF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</dgm:pt>
    <dgm:pt modelId="{E5EEB8E2-EB5D-4300-8393-2275F1F361A8}" type="pres">
      <dgm:prSet presAssocID="{A0AD707D-859A-42CC-A4DF-EDFFE26D57EF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</dgm:ptLst>
  <dgm:cxnLst>
    <dgm:cxn modelId="{10BECA45-43EA-46D8-BDE4-27EAC5A71D6F}" type="presOf" srcId="{A0AD707D-859A-42CC-A4DF-EDFFE26D57EF}" destId="{E5EEB8E2-EB5D-4300-8393-2275F1F361A8}" srcOrd="0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9B04F8D4-718D-4FD1-85C7-5A8C406C8753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98FA840B-4DA0-4628-8BC5-2310186F95BE}">
      <dgm:prSet phldrT="[Texto]"/>
      <dgm:spPr>
        <a:solidFill>
          <a:srgbClr val="C00000"/>
        </a:solidFill>
        <a:ln>
          <a:solidFill>
            <a:schemeClr val="tx1"/>
          </a:solidFill>
        </a:ln>
      </dgm:spPr>
      <dgm:t>
        <a:bodyPr/>
        <a:lstStyle/>
        <a:p>
          <a:r>
            <a:rPr lang="es-CO" dirty="0" smtClean="0">
              <a:latin typeface="Tekton Pro" pitchFamily="34" charset="0"/>
              <a:ea typeface="Microsoft YaHei" pitchFamily="34" charset="-122"/>
            </a:rPr>
            <a:t>País altamente atractivo para las inversiones privadas internacionales</a:t>
          </a:r>
          <a:endParaRPr lang="es-CO" dirty="0"/>
        </a:p>
      </dgm:t>
    </dgm:pt>
    <dgm:pt modelId="{3C533604-872D-4FD3-9C2D-852912088C68}" type="parTrans" cxnId="{B215A0F1-72CA-464F-AB51-D668F3A18C39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endParaRPr lang="es-CO"/>
        </a:p>
      </dgm:t>
    </dgm:pt>
    <dgm:pt modelId="{8BE93D4F-86CC-4D9E-A0D5-BA9932BE1E2D}" type="sibTrans" cxnId="{B215A0F1-72CA-464F-AB51-D668F3A18C39}">
      <dgm:prSet/>
      <dgm:spPr/>
      <dgm:t>
        <a:bodyPr/>
        <a:lstStyle/>
        <a:p>
          <a:endParaRPr lang="es-CO"/>
        </a:p>
      </dgm:t>
    </dgm:pt>
    <dgm:pt modelId="{9BEC7C5F-C988-4125-B353-3C42CB867FEB}">
      <dgm:prSet phldrT="[Texto]"/>
      <dgm:spPr>
        <a:solidFill>
          <a:schemeClr val="bg1"/>
        </a:solidFill>
        <a:ln>
          <a:solidFill>
            <a:schemeClr val="tx1"/>
          </a:solidFill>
        </a:ln>
      </dgm:spPr>
      <dgm:t>
        <a:bodyPr/>
        <a:lstStyle/>
        <a:p>
          <a:r>
            <a:rPr lang="es-CO" dirty="0" smtClean="0">
              <a:solidFill>
                <a:schemeClr val="tx1"/>
              </a:solidFill>
              <a:latin typeface="Tekton Pro" pitchFamily="34" charset="0"/>
              <a:ea typeface="Microsoft YaHei" pitchFamily="34" charset="-122"/>
            </a:rPr>
            <a:t>Crecimiento favorable en las exportaciones</a:t>
          </a:r>
          <a:endParaRPr lang="es-CO" dirty="0">
            <a:solidFill>
              <a:schemeClr val="tx1"/>
            </a:solidFill>
          </a:endParaRPr>
        </a:p>
      </dgm:t>
    </dgm:pt>
    <dgm:pt modelId="{12623B4F-A4EB-42CA-8226-83BC26D73F41}" type="parTrans" cxnId="{1363A188-1F9D-4A3E-BD1C-11C9BAD8EC09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endParaRPr lang="es-CO"/>
        </a:p>
      </dgm:t>
    </dgm:pt>
    <dgm:pt modelId="{D0C27BEF-4E6D-4DA5-92DD-3B4255202840}" type="sibTrans" cxnId="{1363A188-1F9D-4A3E-BD1C-11C9BAD8EC09}">
      <dgm:prSet/>
      <dgm:spPr/>
      <dgm:t>
        <a:bodyPr/>
        <a:lstStyle/>
        <a:p>
          <a:endParaRPr lang="es-CO"/>
        </a:p>
      </dgm:t>
    </dgm:pt>
    <dgm:pt modelId="{0F3FD9EF-966E-41AA-B1DD-E51C75C2111F}">
      <dgm:prSet phldrT="[Texto]"/>
      <dgm:spPr>
        <a:solidFill>
          <a:srgbClr val="C00000"/>
        </a:solidFill>
        <a:ln>
          <a:solidFill>
            <a:schemeClr val="tx1"/>
          </a:solidFill>
        </a:ln>
      </dgm:spPr>
      <dgm:t>
        <a:bodyPr/>
        <a:lstStyle/>
        <a:p>
          <a:r>
            <a:rPr lang="es-CO" dirty="0" smtClean="0">
              <a:latin typeface="Tekton Pro" pitchFamily="34" charset="0"/>
              <a:ea typeface="Microsoft YaHei" pitchFamily="34" charset="-122"/>
            </a:rPr>
            <a:t>Una de las economías más importantes de la región.</a:t>
          </a:r>
          <a:endParaRPr lang="es-CO" dirty="0"/>
        </a:p>
      </dgm:t>
    </dgm:pt>
    <dgm:pt modelId="{BABB66BC-018B-4EBC-BD55-0CCEF10CF42E}" type="parTrans" cxnId="{EDBC702F-BBC0-4F14-8FCF-C3FABC2C2F41}">
      <dgm:prSet/>
      <dgm:spPr>
        <a:solidFill>
          <a:schemeClr val="bg1">
            <a:lumMod val="85000"/>
          </a:schemeClr>
        </a:solidFill>
      </dgm:spPr>
      <dgm:t>
        <a:bodyPr/>
        <a:lstStyle/>
        <a:p>
          <a:endParaRPr lang="es-CO"/>
        </a:p>
      </dgm:t>
    </dgm:pt>
    <dgm:pt modelId="{A80C6AF7-DCCD-460A-A93D-A661602FD9CD}" type="sibTrans" cxnId="{EDBC702F-BBC0-4F14-8FCF-C3FABC2C2F41}">
      <dgm:prSet/>
      <dgm:spPr/>
      <dgm:t>
        <a:bodyPr/>
        <a:lstStyle/>
        <a:p>
          <a:endParaRPr lang="es-CO"/>
        </a:p>
      </dgm:t>
    </dgm:pt>
    <dgm:pt modelId="{DA88DAF9-85E2-46A6-BC7B-D917BEC9741A}">
      <dgm:prSet phldrT="[Texto]" phldr="1"/>
      <dgm:spPr>
        <a:noFill/>
      </dgm:spPr>
      <dgm:t>
        <a:bodyPr/>
        <a:lstStyle/>
        <a:p>
          <a:endParaRPr lang="es-CO" dirty="0"/>
        </a:p>
      </dgm:t>
    </dgm:pt>
    <dgm:pt modelId="{4F5B0E5A-8E1A-4D9B-B7E2-185A05EEF36F}" type="sibTrans" cxnId="{F547D132-AEB6-4ACC-815C-BC1AC303AEF8}">
      <dgm:prSet/>
      <dgm:spPr/>
      <dgm:t>
        <a:bodyPr/>
        <a:lstStyle/>
        <a:p>
          <a:endParaRPr lang="es-CO"/>
        </a:p>
      </dgm:t>
    </dgm:pt>
    <dgm:pt modelId="{5E08A43D-42E4-4774-BDA9-37ED3EF473C5}" type="parTrans" cxnId="{F547D132-AEB6-4ACC-815C-BC1AC303AEF8}">
      <dgm:prSet/>
      <dgm:spPr/>
      <dgm:t>
        <a:bodyPr/>
        <a:lstStyle/>
        <a:p>
          <a:endParaRPr lang="es-CO"/>
        </a:p>
      </dgm:t>
    </dgm:pt>
    <dgm:pt modelId="{B6BC7553-9F26-4BE7-9013-36CAFE75C0AB}" type="pres">
      <dgm:prSet presAssocID="{9B04F8D4-718D-4FD1-85C7-5A8C406C8753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4945AB58-CAAB-4B98-95ED-109E10778CE7}" type="pres">
      <dgm:prSet presAssocID="{DA88DAF9-85E2-46A6-BC7B-D917BEC9741A}" presName="centerShape" presStyleLbl="node0" presStyleIdx="0" presStyleCnt="1" custScaleX="162279" custScaleY="107160"/>
      <dgm:spPr/>
      <dgm:t>
        <a:bodyPr/>
        <a:lstStyle/>
        <a:p>
          <a:endParaRPr lang="es-CO"/>
        </a:p>
      </dgm:t>
    </dgm:pt>
    <dgm:pt modelId="{4D0873B8-492A-4A72-9269-9F9523F139CF}" type="pres">
      <dgm:prSet presAssocID="{3C533604-872D-4FD3-9C2D-852912088C68}" presName="parTrans" presStyleLbl="bgSibTrans2D1" presStyleIdx="0" presStyleCnt="3" custLinFactNeighborX="6187" custLinFactNeighborY="7106"/>
      <dgm:spPr/>
      <dgm:t>
        <a:bodyPr/>
        <a:lstStyle/>
        <a:p>
          <a:endParaRPr lang="es-CO"/>
        </a:p>
      </dgm:t>
    </dgm:pt>
    <dgm:pt modelId="{C4565257-07CE-48A7-8F20-FC1AA9C85233}" type="pres">
      <dgm:prSet presAssocID="{98FA840B-4DA0-4628-8BC5-2310186F95BE}" presName="node" presStyleLbl="node1" presStyleIdx="0" presStyleCnt="3" custScaleX="129279" custScaleY="93017" custRadScaleRad="110307" custRadScaleInc="872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250D2188-CE87-448E-AA90-0C12CC85FF96}" type="pres">
      <dgm:prSet presAssocID="{12623B4F-A4EB-42CA-8226-83BC26D73F41}" presName="parTrans" presStyleLbl="bgSibTrans2D1" presStyleIdx="1" presStyleCnt="3"/>
      <dgm:spPr/>
      <dgm:t>
        <a:bodyPr/>
        <a:lstStyle/>
        <a:p>
          <a:endParaRPr lang="es-CO"/>
        </a:p>
      </dgm:t>
    </dgm:pt>
    <dgm:pt modelId="{BA1B2359-311C-4313-876A-46219B539C52}" type="pres">
      <dgm:prSet presAssocID="{9BEC7C5F-C988-4125-B353-3C42CB867FEB}" presName="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0A23FBC-2BF9-44B2-9406-50479072BBFA}" type="pres">
      <dgm:prSet presAssocID="{BABB66BC-018B-4EBC-BD55-0CCEF10CF42E}" presName="parTrans" presStyleLbl="bgSibTrans2D1" presStyleIdx="2" presStyleCnt="3" custLinFactNeighborX="-8838" custLinFactNeighborY="2889"/>
      <dgm:spPr/>
      <dgm:t>
        <a:bodyPr/>
        <a:lstStyle/>
        <a:p>
          <a:endParaRPr lang="es-CO"/>
        </a:p>
      </dgm:t>
    </dgm:pt>
    <dgm:pt modelId="{CCCBF018-9D57-469A-AF38-335218919CF2}" type="pres">
      <dgm:prSet presAssocID="{0F3FD9EF-966E-41AA-B1DD-E51C75C2111F}" presName="node" presStyleLbl="node1" presStyleIdx="2" presStyleCnt="3" custScaleX="135394" custScaleY="101312" custRadScaleRad="112802" custRadScaleInc="-9025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9A92216C-35B4-4182-98AD-02C24232DDF6}" type="presOf" srcId="{0F3FD9EF-966E-41AA-B1DD-E51C75C2111F}" destId="{CCCBF018-9D57-469A-AF38-335218919CF2}" srcOrd="0" destOrd="0" presId="urn:microsoft.com/office/officeart/2005/8/layout/radial4"/>
    <dgm:cxn modelId="{66C1215A-B567-4B90-AD5F-C9B44465835A}" type="presOf" srcId="{9BEC7C5F-C988-4125-B353-3C42CB867FEB}" destId="{BA1B2359-311C-4313-876A-46219B539C52}" srcOrd="0" destOrd="0" presId="urn:microsoft.com/office/officeart/2005/8/layout/radial4"/>
    <dgm:cxn modelId="{940DA901-7F44-48FD-B282-18C0C8FC92C6}" type="presOf" srcId="{9B04F8D4-718D-4FD1-85C7-5A8C406C8753}" destId="{B6BC7553-9F26-4BE7-9013-36CAFE75C0AB}" srcOrd="0" destOrd="0" presId="urn:microsoft.com/office/officeart/2005/8/layout/radial4"/>
    <dgm:cxn modelId="{508095D9-B824-448B-86A2-46959558C9E6}" type="presOf" srcId="{BABB66BC-018B-4EBC-BD55-0CCEF10CF42E}" destId="{10A23FBC-2BF9-44B2-9406-50479072BBFA}" srcOrd="0" destOrd="0" presId="urn:microsoft.com/office/officeart/2005/8/layout/radial4"/>
    <dgm:cxn modelId="{FE576D55-4E09-4353-8ACA-E58F43FEE6B1}" type="presOf" srcId="{3C533604-872D-4FD3-9C2D-852912088C68}" destId="{4D0873B8-492A-4A72-9269-9F9523F139CF}" srcOrd="0" destOrd="0" presId="urn:microsoft.com/office/officeart/2005/8/layout/radial4"/>
    <dgm:cxn modelId="{6087F4E4-A74C-4568-A165-1E33EF9EBAB6}" type="presOf" srcId="{DA88DAF9-85E2-46A6-BC7B-D917BEC9741A}" destId="{4945AB58-CAAB-4B98-95ED-109E10778CE7}" srcOrd="0" destOrd="0" presId="urn:microsoft.com/office/officeart/2005/8/layout/radial4"/>
    <dgm:cxn modelId="{7A6AEFEA-9086-499F-BAAA-0655FC794AD2}" type="presOf" srcId="{98FA840B-4DA0-4628-8BC5-2310186F95BE}" destId="{C4565257-07CE-48A7-8F20-FC1AA9C85233}" srcOrd="0" destOrd="0" presId="urn:microsoft.com/office/officeart/2005/8/layout/radial4"/>
    <dgm:cxn modelId="{1363A188-1F9D-4A3E-BD1C-11C9BAD8EC09}" srcId="{DA88DAF9-85E2-46A6-BC7B-D917BEC9741A}" destId="{9BEC7C5F-C988-4125-B353-3C42CB867FEB}" srcOrd="1" destOrd="0" parTransId="{12623B4F-A4EB-42CA-8226-83BC26D73F41}" sibTransId="{D0C27BEF-4E6D-4DA5-92DD-3B4255202840}"/>
    <dgm:cxn modelId="{B215A0F1-72CA-464F-AB51-D668F3A18C39}" srcId="{DA88DAF9-85E2-46A6-BC7B-D917BEC9741A}" destId="{98FA840B-4DA0-4628-8BC5-2310186F95BE}" srcOrd="0" destOrd="0" parTransId="{3C533604-872D-4FD3-9C2D-852912088C68}" sibTransId="{8BE93D4F-86CC-4D9E-A0D5-BA9932BE1E2D}"/>
    <dgm:cxn modelId="{4CF98014-FC09-4647-8A35-A6CE47567BA0}" type="presOf" srcId="{12623B4F-A4EB-42CA-8226-83BC26D73F41}" destId="{250D2188-CE87-448E-AA90-0C12CC85FF96}" srcOrd="0" destOrd="0" presId="urn:microsoft.com/office/officeart/2005/8/layout/radial4"/>
    <dgm:cxn modelId="{EDBC702F-BBC0-4F14-8FCF-C3FABC2C2F41}" srcId="{DA88DAF9-85E2-46A6-BC7B-D917BEC9741A}" destId="{0F3FD9EF-966E-41AA-B1DD-E51C75C2111F}" srcOrd="2" destOrd="0" parTransId="{BABB66BC-018B-4EBC-BD55-0CCEF10CF42E}" sibTransId="{A80C6AF7-DCCD-460A-A93D-A661602FD9CD}"/>
    <dgm:cxn modelId="{F547D132-AEB6-4ACC-815C-BC1AC303AEF8}" srcId="{9B04F8D4-718D-4FD1-85C7-5A8C406C8753}" destId="{DA88DAF9-85E2-46A6-BC7B-D917BEC9741A}" srcOrd="0" destOrd="0" parTransId="{5E08A43D-42E4-4774-BDA9-37ED3EF473C5}" sibTransId="{4F5B0E5A-8E1A-4D9B-B7E2-185A05EEF36F}"/>
    <dgm:cxn modelId="{4B7D4203-EE5B-4AE0-9C45-CC4397A4576B}" type="presParOf" srcId="{B6BC7553-9F26-4BE7-9013-36CAFE75C0AB}" destId="{4945AB58-CAAB-4B98-95ED-109E10778CE7}" srcOrd="0" destOrd="0" presId="urn:microsoft.com/office/officeart/2005/8/layout/radial4"/>
    <dgm:cxn modelId="{1A742B43-7B43-4449-A9D3-9FF75DAC0AD4}" type="presParOf" srcId="{B6BC7553-9F26-4BE7-9013-36CAFE75C0AB}" destId="{4D0873B8-492A-4A72-9269-9F9523F139CF}" srcOrd="1" destOrd="0" presId="urn:microsoft.com/office/officeart/2005/8/layout/radial4"/>
    <dgm:cxn modelId="{2FE09825-D051-41AE-9AD8-74DCEABB5AEF}" type="presParOf" srcId="{B6BC7553-9F26-4BE7-9013-36CAFE75C0AB}" destId="{C4565257-07CE-48A7-8F20-FC1AA9C85233}" srcOrd="2" destOrd="0" presId="urn:microsoft.com/office/officeart/2005/8/layout/radial4"/>
    <dgm:cxn modelId="{751772BC-97F4-47D8-9E05-1BCF98A4467D}" type="presParOf" srcId="{B6BC7553-9F26-4BE7-9013-36CAFE75C0AB}" destId="{250D2188-CE87-448E-AA90-0C12CC85FF96}" srcOrd="3" destOrd="0" presId="urn:microsoft.com/office/officeart/2005/8/layout/radial4"/>
    <dgm:cxn modelId="{714F964F-A795-4C13-94BF-0BBAC30F8FF7}" type="presParOf" srcId="{B6BC7553-9F26-4BE7-9013-36CAFE75C0AB}" destId="{BA1B2359-311C-4313-876A-46219B539C52}" srcOrd="4" destOrd="0" presId="urn:microsoft.com/office/officeart/2005/8/layout/radial4"/>
    <dgm:cxn modelId="{97D87C3F-D0B0-4D44-A32F-055970069E8D}" type="presParOf" srcId="{B6BC7553-9F26-4BE7-9013-36CAFE75C0AB}" destId="{10A23FBC-2BF9-44B2-9406-50479072BBFA}" srcOrd="5" destOrd="0" presId="urn:microsoft.com/office/officeart/2005/8/layout/radial4"/>
    <dgm:cxn modelId="{72AFED80-380C-4270-A06F-BDA6AA2EF19E}" type="presParOf" srcId="{B6BC7553-9F26-4BE7-9013-36CAFE75C0AB}" destId="{CCCBF018-9D57-469A-AF38-335218919CF2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6F1F3C-C108-4C44-957E-986E02126F29}" type="doc">
      <dgm:prSet loTypeId="urn:microsoft.com/office/officeart/2005/8/layout/p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s-CO"/>
        </a:p>
      </dgm:t>
    </dgm:pt>
    <dgm:pt modelId="{79890F4D-F204-4989-86F5-6DF1B915457E}">
      <dgm:prSet phldrT="[Texto]"/>
      <dgm:spPr/>
      <dgm:t>
        <a:bodyPr/>
        <a:lstStyle/>
        <a:p>
          <a:r>
            <a:rPr lang="es-CO" dirty="0" smtClean="0">
              <a:latin typeface="Tekton Pro" pitchFamily="34" charset="0"/>
            </a:rPr>
            <a:t>Alojamiento en habitación doble por 12 noches - 13días</a:t>
          </a:r>
          <a:endParaRPr lang="es-CO" dirty="0"/>
        </a:p>
      </dgm:t>
    </dgm:pt>
    <dgm:pt modelId="{662505AD-7123-4906-AE2B-25614E4C99BE}" type="parTrans" cxnId="{DA84DE69-AF0D-4B3D-A2CC-9B6354F1CBEA}">
      <dgm:prSet/>
      <dgm:spPr/>
      <dgm:t>
        <a:bodyPr/>
        <a:lstStyle/>
        <a:p>
          <a:endParaRPr lang="es-CO"/>
        </a:p>
      </dgm:t>
    </dgm:pt>
    <dgm:pt modelId="{686884EB-2C55-4509-85AF-D67537C2C937}" type="sibTrans" cxnId="{DA84DE69-AF0D-4B3D-A2CC-9B6354F1CBEA}">
      <dgm:prSet/>
      <dgm:spPr/>
      <dgm:t>
        <a:bodyPr/>
        <a:lstStyle/>
        <a:p>
          <a:endParaRPr lang="es-CO"/>
        </a:p>
      </dgm:t>
    </dgm:pt>
    <dgm:pt modelId="{E80BCC42-6276-4807-870C-704351ACC6F8}">
      <dgm:prSet phldrT="[Texto]"/>
      <dgm:spPr/>
      <dgm:t>
        <a:bodyPr/>
        <a:lstStyle/>
        <a:p>
          <a:r>
            <a:rPr lang="es-CO" dirty="0" smtClean="0">
              <a:latin typeface="Tekton Pro" pitchFamily="34" charset="0"/>
            </a:rPr>
            <a:t>Tiquetes aéreos Bogotá-Lima-Bogotá</a:t>
          </a:r>
          <a:endParaRPr lang="es-CO" dirty="0"/>
        </a:p>
      </dgm:t>
    </dgm:pt>
    <dgm:pt modelId="{FFD8BD43-B4A0-4234-8F41-E8680A46AD48}" type="parTrans" cxnId="{B719E8AF-08EF-4378-857F-E1AA24455846}">
      <dgm:prSet/>
      <dgm:spPr/>
      <dgm:t>
        <a:bodyPr/>
        <a:lstStyle/>
        <a:p>
          <a:endParaRPr lang="es-CO"/>
        </a:p>
      </dgm:t>
    </dgm:pt>
    <dgm:pt modelId="{355C6890-C5F3-465F-8BE5-58F56B033C30}" type="sibTrans" cxnId="{B719E8AF-08EF-4378-857F-E1AA24455846}">
      <dgm:prSet/>
      <dgm:spPr/>
      <dgm:t>
        <a:bodyPr/>
        <a:lstStyle/>
        <a:p>
          <a:endParaRPr lang="es-CO"/>
        </a:p>
      </dgm:t>
    </dgm:pt>
    <dgm:pt modelId="{CDA7B1D0-D76F-48FA-BF25-116D6AB3D653}">
      <dgm:prSet phldrT="[Texto]"/>
      <dgm:spPr/>
      <dgm:t>
        <a:bodyPr/>
        <a:lstStyle/>
        <a:p>
          <a:r>
            <a:rPr lang="es-CO" dirty="0" smtClean="0">
              <a:latin typeface="Tekton Pro" pitchFamily="34" charset="0"/>
            </a:rPr>
            <a:t>Transporte  en la ciudad de Lima</a:t>
          </a:r>
          <a:endParaRPr lang="es-CO" dirty="0"/>
        </a:p>
      </dgm:t>
    </dgm:pt>
    <dgm:pt modelId="{6D9AC093-9A1D-4B46-8E2C-7B03F674701B}" type="parTrans" cxnId="{70F5E2CB-27FB-4D7D-B731-55B33CD7D46D}">
      <dgm:prSet/>
      <dgm:spPr/>
      <dgm:t>
        <a:bodyPr/>
        <a:lstStyle/>
        <a:p>
          <a:endParaRPr lang="es-CO"/>
        </a:p>
      </dgm:t>
    </dgm:pt>
    <dgm:pt modelId="{F5DC3283-7FAA-41B5-A5D9-0141BFCAD07F}" type="sibTrans" cxnId="{70F5E2CB-27FB-4D7D-B731-55B33CD7D46D}">
      <dgm:prSet/>
      <dgm:spPr/>
      <dgm:t>
        <a:bodyPr/>
        <a:lstStyle/>
        <a:p>
          <a:endParaRPr lang="es-CO"/>
        </a:p>
      </dgm:t>
    </dgm:pt>
    <dgm:pt modelId="{F64DF94D-AF6F-4719-952B-B20BAB816410}">
      <dgm:prSet phldrT="[Texto]"/>
      <dgm:spPr/>
      <dgm:t>
        <a:bodyPr/>
        <a:lstStyle/>
        <a:p>
          <a:r>
            <a:rPr lang="es-CO" dirty="0" smtClean="0">
              <a:latin typeface="Tekton Pro" pitchFamily="34" charset="0"/>
            </a:rPr>
            <a:t>Seguro Medico</a:t>
          </a:r>
          <a:endParaRPr lang="es-CO" dirty="0"/>
        </a:p>
      </dgm:t>
    </dgm:pt>
    <dgm:pt modelId="{62FC20DB-9340-412C-815C-7DBDC02C6B62}" type="parTrans" cxnId="{F9441105-075B-4D9C-949E-DFFA95B867F8}">
      <dgm:prSet/>
      <dgm:spPr/>
      <dgm:t>
        <a:bodyPr/>
        <a:lstStyle/>
        <a:p>
          <a:endParaRPr lang="es-CO"/>
        </a:p>
      </dgm:t>
    </dgm:pt>
    <dgm:pt modelId="{43D9FCFF-AF37-482F-8347-598B265E0AAD}" type="sibTrans" cxnId="{F9441105-075B-4D9C-949E-DFFA95B867F8}">
      <dgm:prSet/>
      <dgm:spPr/>
      <dgm:t>
        <a:bodyPr/>
        <a:lstStyle/>
        <a:p>
          <a:endParaRPr lang="es-CO"/>
        </a:p>
      </dgm:t>
    </dgm:pt>
    <dgm:pt modelId="{28883DD9-78DF-4237-B639-4FF8CF66AC0D}">
      <dgm:prSet phldrT="[Texto]"/>
      <dgm:spPr/>
      <dgm:t>
        <a:bodyPr/>
        <a:lstStyle/>
        <a:p>
          <a:pPr algn="ctr"/>
          <a:r>
            <a:rPr lang="es-CO" dirty="0" smtClean="0">
              <a:latin typeface="Tekton Pro" pitchFamily="34" charset="0"/>
            </a:rPr>
            <a:t>Curso académico</a:t>
          </a:r>
          <a:endParaRPr lang="es-CO" dirty="0"/>
        </a:p>
      </dgm:t>
    </dgm:pt>
    <dgm:pt modelId="{4B2ABC89-27BB-4A44-9F87-4B0BD5119A21}" type="parTrans" cxnId="{5979AF23-6270-4ED1-870B-55EDE79A6323}">
      <dgm:prSet/>
      <dgm:spPr/>
      <dgm:t>
        <a:bodyPr/>
        <a:lstStyle/>
        <a:p>
          <a:endParaRPr lang="es-CO"/>
        </a:p>
      </dgm:t>
    </dgm:pt>
    <dgm:pt modelId="{08AF7B23-7CF1-4DEF-BB39-5955937D57F8}" type="sibTrans" cxnId="{5979AF23-6270-4ED1-870B-55EDE79A6323}">
      <dgm:prSet/>
      <dgm:spPr/>
      <dgm:t>
        <a:bodyPr/>
        <a:lstStyle/>
        <a:p>
          <a:endParaRPr lang="es-CO"/>
        </a:p>
      </dgm:t>
    </dgm:pt>
    <dgm:pt modelId="{625AB925-F45A-46F4-8BEC-5BDC3C0275EB}">
      <dgm:prSet/>
      <dgm:spPr/>
      <dgm:t>
        <a:bodyPr/>
        <a:lstStyle/>
        <a:p>
          <a:pPr algn="ctr"/>
          <a:r>
            <a:rPr lang="es-CO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Programa académico intensivo</a:t>
          </a:r>
          <a:endParaRPr lang="es-CO" dirty="0" smtClean="0">
            <a:solidFill>
              <a:schemeClr val="bg1">
                <a:lumMod val="65000"/>
              </a:schemeClr>
            </a:solidFill>
            <a:latin typeface="Tekton Pro" pitchFamily="34" charset="0"/>
          </a:endParaRPr>
        </a:p>
      </dgm:t>
    </dgm:pt>
    <dgm:pt modelId="{3B3169DC-A8BE-4449-BAC4-39513E174FB2}" type="parTrans" cxnId="{01B9A2CB-2E0A-4228-8032-6F4347300FD8}">
      <dgm:prSet/>
      <dgm:spPr/>
      <dgm:t>
        <a:bodyPr/>
        <a:lstStyle/>
        <a:p>
          <a:endParaRPr lang="es-CO"/>
        </a:p>
      </dgm:t>
    </dgm:pt>
    <dgm:pt modelId="{F00654F8-E3B2-47A5-85D3-F35FE6DA4757}" type="sibTrans" cxnId="{01B9A2CB-2E0A-4228-8032-6F4347300FD8}">
      <dgm:prSet/>
      <dgm:spPr/>
      <dgm:t>
        <a:bodyPr/>
        <a:lstStyle/>
        <a:p>
          <a:endParaRPr lang="es-CO"/>
        </a:p>
      </dgm:t>
    </dgm:pt>
    <dgm:pt modelId="{B042BBD1-F993-4BD3-9938-26332273434D}">
      <dgm:prSet/>
      <dgm:spPr/>
      <dgm:t>
        <a:bodyPr/>
        <a:lstStyle/>
        <a:p>
          <a:pPr algn="ctr"/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Uso de aulas</a:t>
          </a:r>
        </a:p>
      </dgm:t>
    </dgm:pt>
    <dgm:pt modelId="{9B83DCE8-422E-4801-8540-464E8D666E1B}" type="parTrans" cxnId="{5C5A973D-1166-4799-B6E7-A39E8BF8AAF9}">
      <dgm:prSet/>
      <dgm:spPr/>
      <dgm:t>
        <a:bodyPr/>
        <a:lstStyle/>
        <a:p>
          <a:endParaRPr lang="es-CO"/>
        </a:p>
      </dgm:t>
    </dgm:pt>
    <dgm:pt modelId="{C7B2B2E9-BF69-478D-AD11-B42E1537695A}" type="sibTrans" cxnId="{5C5A973D-1166-4799-B6E7-A39E8BF8AAF9}">
      <dgm:prSet/>
      <dgm:spPr/>
      <dgm:t>
        <a:bodyPr/>
        <a:lstStyle/>
        <a:p>
          <a:endParaRPr lang="es-CO"/>
        </a:p>
      </dgm:t>
    </dgm:pt>
    <dgm:pt modelId="{7BCEB707-BA3A-423D-A325-3479EEDC23E3}">
      <dgm:prSet/>
      <dgm:spPr/>
      <dgm:t>
        <a:bodyPr/>
        <a:lstStyle/>
        <a:p>
          <a:pPr algn="ctr"/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Certificado</a:t>
          </a:r>
        </a:p>
      </dgm:t>
    </dgm:pt>
    <dgm:pt modelId="{99024A4B-753D-4E13-BA7C-C427B0490A4A}" type="parTrans" cxnId="{1B774293-5231-47DA-97E6-083F37169353}">
      <dgm:prSet/>
      <dgm:spPr/>
      <dgm:t>
        <a:bodyPr/>
        <a:lstStyle/>
        <a:p>
          <a:endParaRPr lang="es-CO"/>
        </a:p>
      </dgm:t>
    </dgm:pt>
    <dgm:pt modelId="{E1671053-4113-45B1-A2DE-9DB9B5F042FB}" type="sibTrans" cxnId="{1B774293-5231-47DA-97E6-083F37169353}">
      <dgm:prSet/>
      <dgm:spPr/>
      <dgm:t>
        <a:bodyPr/>
        <a:lstStyle/>
        <a:p>
          <a:endParaRPr lang="es-CO"/>
        </a:p>
      </dgm:t>
    </dgm:pt>
    <dgm:pt modelId="{CFBA2052-065C-4500-9AA4-FFE47C4A9A09}">
      <dgm:prSet phldrT="[Texto]"/>
      <dgm:spPr/>
      <dgm:t>
        <a:bodyPr/>
        <a:lstStyle/>
        <a:p>
          <a:pPr algn="ctr"/>
          <a:r>
            <a:rPr lang="es-CO" dirty="0" smtClean="0">
              <a:latin typeface="Tekton Pro" pitchFamily="34" charset="0"/>
            </a:rPr>
            <a:t>Visitas turísticas</a:t>
          </a:r>
          <a:endParaRPr lang="es-CO" dirty="0"/>
        </a:p>
      </dgm:t>
    </dgm:pt>
    <dgm:pt modelId="{1DF2A8F8-C2C0-4D1F-9D39-C354F9EBD54C}" type="parTrans" cxnId="{B70D75F7-32EF-44AF-B96D-F5F46EE32CEF}">
      <dgm:prSet/>
      <dgm:spPr/>
      <dgm:t>
        <a:bodyPr/>
        <a:lstStyle/>
        <a:p>
          <a:endParaRPr lang="es-CO"/>
        </a:p>
      </dgm:t>
    </dgm:pt>
    <dgm:pt modelId="{A382E6AD-5D65-4CB8-995D-1B8B26D7F1F8}" type="sibTrans" cxnId="{B70D75F7-32EF-44AF-B96D-F5F46EE32CEF}">
      <dgm:prSet/>
      <dgm:spPr/>
      <dgm:t>
        <a:bodyPr/>
        <a:lstStyle/>
        <a:p>
          <a:endParaRPr lang="es-CO"/>
        </a:p>
      </dgm:t>
    </dgm:pt>
    <dgm:pt modelId="{7BD28E28-C33B-4C90-9112-39073DF2614F}">
      <dgm:prSet/>
      <dgm:spPr/>
      <dgm:t>
        <a:bodyPr/>
        <a:lstStyle/>
        <a:p>
          <a:pPr algn="ctr"/>
          <a:r>
            <a:rPr lang="es-CO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City Tour Lima nocturno </a:t>
          </a:r>
          <a:endParaRPr lang="es-CO" dirty="0" smtClean="0">
            <a:solidFill>
              <a:schemeClr val="bg1">
                <a:lumMod val="65000"/>
              </a:schemeClr>
            </a:solidFill>
            <a:latin typeface="Tekton Pro" pitchFamily="34" charset="0"/>
          </a:endParaRPr>
        </a:p>
      </dgm:t>
    </dgm:pt>
    <dgm:pt modelId="{B7E7639B-273D-4BA1-B72B-1BA5565E650D}" type="parTrans" cxnId="{0CBA7179-B042-4902-9BF1-9830779FF644}">
      <dgm:prSet/>
      <dgm:spPr/>
      <dgm:t>
        <a:bodyPr/>
        <a:lstStyle/>
        <a:p>
          <a:endParaRPr lang="es-CO"/>
        </a:p>
      </dgm:t>
    </dgm:pt>
    <dgm:pt modelId="{B66D6327-8B62-4A3D-8F51-E6A76B19173A}" type="sibTrans" cxnId="{0CBA7179-B042-4902-9BF1-9830779FF644}">
      <dgm:prSet/>
      <dgm:spPr/>
      <dgm:t>
        <a:bodyPr/>
        <a:lstStyle/>
        <a:p>
          <a:endParaRPr lang="es-CO"/>
        </a:p>
      </dgm:t>
    </dgm:pt>
    <dgm:pt modelId="{AC32C4E2-8DD4-4DD4-9744-8BE5A2F5FF6C}">
      <dgm:prSet/>
      <dgm:spPr/>
      <dgm:t>
        <a:bodyPr/>
        <a:lstStyle/>
        <a:p>
          <a:pPr algn="ctr"/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Cena de bienvenida – show típico</a:t>
          </a:r>
        </a:p>
      </dgm:t>
    </dgm:pt>
    <dgm:pt modelId="{07040A64-D19F-408C-B19E-8370F5C4206B}" type="parTrans" cxnId="{8612CE2D-50EC-4449-9029-411CD10E6F03}">
      <dgm:prSet/>
      <dgm:spPr/>
      <dgm:t>
        <a:bodyPr/>
        <a:lstStyle/>
        <a:p>
          <a:endParaRPr lang="es-CO"/>
        </a:p>
      </dgm:t>
    </dgm:pt>
    <dgm:pt modelId="{BF8FDAD5-6909-4025-A4CB-A03F0647F328}" type="sibTrans" cxnId="{8612CE2D-50EC-4449-9029-411CD10E6F03}">
      <dgm:prSet/>
      <dgm:spPr/>
      <dgm:t>
        <a:bodyPr/>
        <a:lstStyle/>
        <a:p>
          <a:endParaRPr lang="es-CO"/>
        </a:p>
      </dgm:t>
    </dgm:pt>
    <dgm:pt modelId="{577486E3-1E62-4326-858F-AFF9A59DA7CF}">
      <dgm:prSet/>
      <dgm:spPr/>
      <dgm:t>
        <a:bodyPr/>
        <a:lstStyle/>
        <a:p>
          <a:pPr algn="ctr"/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Visita Record </a:t>
          </a:r>
          <a:r>
            <a:rPr lang="es-CO" dirty="0" err="1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Guinness</a:t>
          </a:r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 – Patrimonio de la Ciudad</a:t>
          </a:r>
        </a:p>
      </dgm:t>
    </dgm:pt>
    <dgm:pt modelId="{B4106773-3AA7-4D48-9DB4-8EFAE2E79288}" type="parTrans" cxnId="{0CA3B059-DC65-4DA8-A38D-86CE93D4AC97}">
      <dgm:prSet/>
      <dgm:spPr/>
      <dgm:t>
        <a:bodyPr/>
        <a:lstStyle/>
        <a:p>
          <a:endParaRPr lang="es-CO"/>
        </a:p>
      </dgm:t>
    </dgm:pt>
    <dgm:pt modelId="{9BD7721F-01BC-468C-83F5-E7A669E550D9}" type="sibTrans" cxnId="{0CA3B059-DC65-4DA8-A38D-86CE93D4AC97}">
      <dgm:prSet/>
      <dgm:spPr/>
      <dgm:t>
        <a:bodyPr/>
        <a:lstStyle/>
        <a:p>
          <a:endParaRPr lang="es-CO"/>
        </a:p>
      </dgm:t>
    </dgm:pt>
    <dgm:pt modelId="{930548DB-C3C7-4FF0-96A2-3F57990EF726}">
      <dgm:prSet phldrT="[Texto]"/>
      <dgm:spPr/>
      <dgm:t>
        <a:bodyPr/>
        <a:lstStyle/>
        <a:p>
          <a:r>
            <a:rPr lang="es-CO" dirty="0" smtClean="0">
              <a:latin typeface="Tekton Pro" pitchFamily="34" charset="0"/>
            </a:rPr>
            <a:t>Alimentación</a:t>
          </a:r>
        </a:p>
        <a:p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Desayuno por   13 días</a:t>
          </a:r>
        </a:p>
        <a:p>
          <a:r>
            <a:rPr lang="es-CO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Almuerzo por 12 días</a:t>
          </a:r>
          <a:endParaRPr lang="es-CO" dirty="0"/>
        </a:p>
      </dgm:t>
    </dgm:pt>
    <dgm:pt modelId="{A605544D-D1C7-4EC1-B985-C42800896A6B}" type="sibTrans" cxnId="{3F521BCD-E545-4A10-9804-3476561A47D6}">
      <dgm:prSet/>
      <dgm:spPr/>
      <dgm:t>
        <a:bodyPr/>
        <a:lstStyle/>
        <a:p>
          <a:endParaRPr lang="es-CO"/>
        </a:p>
      </dgm:t>
    </dgm:pt>
    <dgm:pt modelId="{A3AED06F-CEF4-4A8E-BF8E-F5B491160FB9}" type="parTrans" cxnId="{3F521BCD-E545-4A10-9804-3476561A47D6}">
      <dgm:prSet/>
      <dgm:spPr/>
      <dgm:t>
        <a:bodyPr/>
        <a:lstStyle/>
        <a:p>
          <a:endParaRPr lang="es-CO"/>
        </a:p>
      </dgm:t>
    </dgm:pt>
    <dgm:pt modelId="{5C67738B-2AF9-46B7-81E1-96324ABDDD92}" type="pres">
      <dgm:prSet presAssocID="{F36F1F3C-C108-4C44-957E-986E02126F29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s-CO"/>
        </a:p>
      </dgm:t>
    </dgm:pt>
    <dgm:pt modelId="{621B0B19-81C1-4CA6-B238-95F462947EA4}" type="pres">
      <dgm:prSet presAssocID="{79890F4D-F204-4989-86F5-6DF1B915457E}" presName="compNode" presStyleCnt="0"/>
      <dgm:spPr/>
    </dgm:pt>
    <dgm:pt modelId="{57D82889-2678-4AAD-A988-D37F62CEC447}" type="pres">
      <dgm:prSet presAssocID="{79890F4D-F204-4989-86F5-6DF1B915457E}" presName="pictRect" presStyleLbl="node1" presStyleIdx="0" presStyleCnt="8" custScaleX="62919" custScaleY="58624" custLinFactNeighborX="9063" custLinFactNeighborY="4551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</dgm:spPr>
      <dgm:t>
        <a:bodyPr/>
        <a:lstStyle/>
        <a:p>
          <a:endParaRPr lang="es-CO"/>
        </a:p>
      </dgm:t>
    </dgm:pt>
    <dgm:pt modelId="{9D737FC6-55B0-46DD-92A0-F2732491EECB}" type="pres">
      <dgm:prSet presAssocID="{79890F4D-F204-4989-86F5-6DF1B915457E}" presName="textRect" presStyleLbl="revTx" presStyleIdx="0" presStyleCnt="8" custScaleY="76345" custLinFactNeighborX="10521" custLinFactNeighborY="39197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955675C6-5A29-4F6B-B5EC-2E359DD73ECB}" type="pres">
      <dgm:prSet presAssocID="{686884EB-2C55-4509-85AF-D67537C2C937}" presName="sibTrans" presStyleLbl="sibTrans2D1" presStyleIdx="0" presStyleCnt="0"/>
      <dgm:spPr/>
      <dgm:t>
        <a:bodyPr/>
        <a:lstStyle/>
        <a:p>
          <a:endParaRPr lang="es-CO"/>
        </a:p>
      </dgm:t>
    </dgm:pt>
    <dgm:pt modelId="{C740C275-D379-4025-BDBE-6DD1ECD06DF7}" type="pres">
      <dgm:prSet presAssocID="{E80BCC42-6276-4807-870C-704351ACC6F8}" presName="compNode" presStyleCnt="0"/>
      <dgm:spPr/>
    </dgm:pt>
    <dgm:pt modelId="{D23A882B-BCC3-43A5-8E1C-ABE63A06691D}" type="pres">
      <dgm:prSet presAssocID="{E80BCC42-6276-4807-870C-704351ACC6F8}" presName="pictRect" presStyleLbl="node1" presStyleIdx="1" presStyleCnt="8" custScaleX="64277" custScaleY="68549" custLinFactNeighborX="10766" custLinFactNeighborY="-24260"/>
      <dgm:spPr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</dgm:spPr>
      <dgm:t>
        <a:bodyPr/>
        <a:lstStyle/>
        <a:p>
          <a:endParaRPr lang="es-CO"/>
        </a:p>
      </dgm:t>
    </dgm:pt>
    <dgm:pt modelId="{F7BCADB4-6647-4688-BAB4-AE7F8F51A549}" type="pres">
      <dgm:prSet presAssocID="{E80BCC42-6276-4807-870C-704351ACC6F8}" presName="textRect" presStyleLbl="revTx" presStyleIdx="1" presStyleCnt="8" custScaleY="73342" custLinFactNeighborX="10766" custLinFactNeighborY="-7938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1D346477-DF82-4440-BF5C-FC4EA0F03217}" type="pres">
      <dgm:prSet presAssocID="{355C6890-C5F3-465F-8BE5-58F56B033C30}" presName="sibTrans" presStyleLbl="sibTrans2D1" presStyleIdx="0" presStyleCnt="0"/>
      <dgm:spPr/>
      <dgm:t>
        <a:bodyPr/>
        <a:lstStyle/>
        <a:p>
          <a:endParaRPr lang="es-CO"/>
        </a:p>
      </dgm:t>
    </dgm:pt>
    <dgm:pt modelId="{7DE07461-45C7-42E6-9A70-116D1D3DB4DC}" type="pres">
      <dgm:prSet presAssocID="{CDA7B1D0-D76F-48FA-BF25-116D6AB3D653}" presName="compNode" presStyleCnt="0"/>
      <dgm:spPr/>
    </dgm:pt>
    <dgm:pt modelId="{D8B65E6E-7F05-4484-9C74-3B2DE1200C65}" type="pres">
      <dgm:prSet presAssocID="{CDA7B1D0-D76F-48FA-BF25-116D6AB3D653}" presName="pictRect" presStyleLbl="node1" presStyleIdx="2" presStyleCnt="8" custScaleX="79312" custScaleY="88400" custLinFactNeighborX="-2748" custLinFactNeighborY="6548"/>
      <dgm:spPr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</dgm:spPr>
      <dgm:t>
        <a:bodyPr/>
        <a:lstStyle/>
        <a:p>
          <a:endParaRPr lang="es-CO"/>
        </a:p>
      </dgm:t>
    </dgm:pt>
    <dgm:pt modelId="{05855270-32FD-48C2-9266-FA84EB1A9A16}" type="pres">
      <dgm:prSet presAssocID="{CDA7B1D0-D76F-48FA-BF25-116D6AB3D653}" presName="textRect" presStyleLbl="revTx" presStyleIdx="2" presStyleCnt="8" custScaleY="44327" custLinFactNeighborX="-160" custLinFactNeighborY="-53267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45D77538-E276-4B6D-9B6A-4B929D52E7E5}" type="pres">
      <dgm:prSet presAssocID="{F5DC3283-7FAA-41B5-A5D9-0141BFCAD07F}" presName="sibTrans" presStyleLbl="sibTrans2D1" presStyleIdx="0" presStyleCnt="0"/>
      <dgm:spPr/>
      <dgm:t>
        <a:bodyPr/>
        <a:lstStyle/>
        <a:p>
          <a:endParaRPr lang="es-CO"/>
        </a:p>
      </dgm:t>
    </dgm:pt>
    <dgm:pt modelId="{B1138920-C9D4-4B43-BB78-0B4A81935549}" type="pres">
      <dgm:prSet presAssocID="{930548DB-C3C7-4FF0-96A2-3F57990EF726}" presName="compNode" presStyleCnt="0"/>
      <dgm:spPr/>
    </dgm:pt>
    <dgm:pt modelId="{DA5CCB1D-45B7-4A8F-830C-428B471E0AC4}" type="pres">
      <dgm:prSet presAssocID="{930548DB-C3C7-4FF0-96A2-3F57990EF726}" presName="pictRect" presStyleLbl="node1" presStyleIdx="3" presStyleCnt="8" custScaleX="70773" custScaleY="68620" custLinFactX="-100000" custLinFactY="9520" custLinFactNeighborX="-101252" custLinFactNeighborY="100000"/>
      <dgm:spPr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</dgm:spPr>
      <dgm:t>
        <a:bodyPr/>
        <a:lstStyle/>
        <a:p>
          <a:endParaRPr lang="es-CO"/>
        </a:p>
      </dgm:t>
    </dgm:pt>
    <dgm:pt modelId="{8125D3F7-B0D0-472E-9C0A-36452DBC32BB}" type="pres">
      <dgm:prSet presAssocID="{930548DB-C3C7-4FF0-96A2-3F57990EF726}" presName="textRect" presStyleLbl="revTx" presStyleIdx="3" presStyleCnt="8" custLinFactX="-99916" custLinFactY="65503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3B633094-290B-4F73-A2C8-58A7441099E1}" type="pres">
      <dgm:prSet presAssocID="{A605544D-D1C7-4EC1-B985-C42800896A6B}" presName="sibTrans" presStyleLbl="sibTrans2D1" presStyleIdx="0" presStyleCnt="0"/>
      <dgm:spPr/>
      <dgm:t>
        <a:bodyPr/>
        <a:lstStyle/>
        <a:p>
          <a:endParaRPr lang="es-CO"/>
        </a:p>
      </dgm:t>
    </dgm:pt>
    <dgm:pt modelId="{F2A4D689-8BDD-449E-989A-42DC7757B6F2}" type="pres">
      <dgm:prSet presAssocID="{28883DD9-78DF-4237-B639-4FF8CF66AC0D}" presName="compNode" presStyleCnt="0"/>
      <dgm:spPr/>
    </dgm:pt>
    <dgm:pt modelId="{DF517952-EF64-427B-86A3-654F8B371A83}" type="pres">
      <dgm:prSet presAssocID="{28883DD9-78DF-4237-B639-4FF8CF66AC0D}" presName="pictRect" presStyleLbl="node1" presStyleIdx="4" presStyleCnt="8" custScaleX="78735" custScaleY="78576" custLinFactNeighborY="2102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</dgm:spPr>
      <dgm:t>
        <a:bodyPr/>
        <a:lstStyle/>
        <a:p>
          <a:endParaRPr lang="es-CO"/>
        </a:p>
      </dgm:t>
    </dgm:pt>
    <dgm:pt modelId="{1FE0B0FC-8297-4D37-9F8D-C13101ED2E45}" type="pres">
      <dgm:prSet presAssocID="{28883DD9-78DF-4237-B639-4FF8CF66AC0D}" presName="textRect" presStyleLbl="revTx" presStyleIdx="4" presStyleCnt="8" custLinFactNeighborX="2909" custLinFactNeighborY="1932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9D7524A-3B2D-459F-80E8-EE294CB67E78}" type="pres">
      <dgm:prSet presAssocID="{08AF7B23-7CF1-4DEF-BB39-5955937D57F8}" presName="sibTrans" presStyleLbl="sibTrans2D1" presStyleIdx="0" presStyleCnt="0"/>
      <dgm:spPr/>
      <dgm:t>
        <a:bodyPr/>
        <a:lstStyle/>
        <a:p>
          <a:endParaRPr lang="es-CO"/>
        </a:p>
      </dgm:t>
    </dgm:pt>
    <dgm:pt modelId="{7F5A32BF-EF05-48B0-AA4D-1E37484FF3B2}" type="pres">
      <dgm:prSet presAssocID="{F64DF94D-AF6F-4719-952B-B20BAB816410}" presName="compNode" presStyleCnt="0"/>
      <dgm:spPr/>
    </dgm:pt>
    <dgm:pt modelId="{80CD1CB3-FFF9-4C7C-A161-9152B8844048}" type="pres">
      <dgm:prSet presAssocID="{F64DF94D-AF6F-4719-952B-B20BAB816410}" presName="pictRect" presStyleLbl="node1" presStyleIdx="5" presStyleCnt="8" custScaleX="50599" custScaleY="64890" custLinFactX="8402" custLinFactNeighborX="100000" custLinFactNeighborY="-22519"/>
      <dgm:spPr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</dgm:spPr>
      <dgm:t>
        <a:bodyPr/>
        <a:lstStyle/>
        <a:p>
          <a:endParaRPr lang="es-CO"/>
        </a:p>
      </dgm:t>
    </dgm:pt>
    <dgm:pt modelId="{36311EA7-5BA9-483E-B243-EC3A402BE76D}" type="pres">
      <dgm:prSet presAssocID="{F64DF94D-AF6F-4719-952B-B20BAB816410}" presName="textRect" presStyleLbl="revTx" presStyleIdx="5" presStyleCnt="8" custScaleX="64277" custScaleY="33080" custLinFactX="5648" custLinFactY="-4609" custLinFactNeighborX="100000" custLinFactNeighborY="-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D05E427D-443F-4BFF-8AC8-F9FE88754BAD}" type="pres">
      <dgm:prSet presAssocID="{43D9FCFF-AF37-482F-8347-598B265E0AAD}" presName="sibTrans" presStyleLbl="sibTrans2D1" presStyleIdx="0" presStyleCnt="0"/>
      <dgm:spPr/>
      <dgm:t>
        <a:bodyPr/>
        <a:lstStyle/>
        <a:p>
          <a:endParaRPr lang="es-CO"/>
        </a:p>
      </dgm:t>
    </dgm:pt>
    <dgm:pt modelId="{3DBFC178-ADCB-4F8B-8FC2-0888687D31D9}" type="pres">
      <dgm:prSet presAssocID="{CFBA2052-065C-4500-9AA4-FFE47C4A9A09}" presName="compNode" presStyleCnt="0"/>
      <dgm:spPr/>
    </dgm:pt>
    <dgm:pt modelId="{0B52BCEC-2247-4EB5-8BDC-413439327CD2}" type="pres">
      <dgm:prSet presAssocID="{CFBA2052-065C-4500-9AA4-FFE47C4A9A09}" presName="pictRect" presStyleLbl="node1" presStyleIdx="6" presStyleCnt="8" custScaleX="85170" custScaleY="88976" custLinFactX="15853" custLinFactNeighborX="100000" custLinFactNeighborY="52013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</dgm:spPr>
      <dgm:t>
        <a:bodyPr/>
        <a:lstStyle/>
        <a:p>
          <a:endParaRPr lang="es-CO"/>
        </a:p>
      </dgm:t>
    </dgm:pt>
    <dgm:pt modelId="{AABC2C22-B450-4D5F-8B50-8E072FFE410F}" type="pres">
      <dgm:prSet presAssocID="{CFBA2052-065C-4500-9AA4-FFE47C4A9A09}" presName="textRect" presStyleLbl="revTx" presStyleIdx="6" presStyleCnt="8" custLinFactX="15853" custLinFactNeighborX="100000" custLinFactNeighborY="9661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91478FB-DBA4-478F-BF2F-021C1000F811}" type="pres">
      <dgm:prSet presAssocID="{A382E6AD-5D65-4CB8-995D-1B8B26D7F1F8}" presName="sibTrans" presStyleLbl="sibTrans2D1" presStyleIdx="0" presStyleCnt="0"/>
      <dgm:spPr/>
      <dgm:t>
        <a:bodyPr/>
        <a:lstStyle/>
        <a:p>
          <a:endParaRPr lang="es-CO"/>
        </a:p>
      </dgm:t>
    </dgm:pt>
    <dgm:pt modelId="{D0E83AEA-00BF-489F-A34D-F56D125C5376}" type="pres">
      <dgm:prSet presAssocID="{AC32C4E2-8DD4-4DD4-9744-8BE5A2F5FF6C}" presName="compNode" presStyleCnt="0"/>
      <dgm:spPr/>
    </dgm:pt>
    <dgm:pt modelId="{100F66FD-763F-4957-8DEF-9C04C856D140}" type="pres">
      <dgm:prSet presAssocID="{AC32C4E2-8DD4-4DD4-9744-8BE5A2F5FF6C}" presName="pictRect" presStyleLbl="node1" presStyleIdx="7" presStyleCnt="8"/>
      <dgm:spPr>
        <a:noFill/>
        <a:ln>
          <a:noFill/>
        </a:ln>
      </dgm:spPr>
      <dgm:t>
        <a:bodyPr/>
        <a:lstStyle/>
        <a:p>
          <a:endParaRPr lang="es-CO"/>
        </a:p>
      </dgm:t>
    </dgm:pt>
    <dgm:pt modelId="{DC0467AA-49D2-411F-AC09-AAA24282FE26}" type="pres">
      <dgm:prSet presAssocID="{AC32C4E2-8DD4-4DD4-9744-8BE5A2F5FF6C}" presName="textRect" presStyleLbl="revTx" presStyleIdx="7" presStyleCnt="8" custLinFactX="-46967" custLinFactY="25816" custLinFactNeighborX="-100000" custLinFactNeighborY="100000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5C69596B-94E5-49CB-93DB-619F9DC4F214}" type="presOf" srcId="{577486E3-1E62-4326-858F-AFF9A59DA7CF}" destId="{DC0467AA-49D2-411F-AC09-AAA24282FE26}" srcOrd="0" destOrd="1" presId="urn:microsoft.com/office/officeart/2005/8/layout/pList1"/>
    <dgm:cxn modelId="{F0C17D4F-4836-4AE1-B6CD-CA040DF966CB}" type="presOf" srcId="{79890F4D-F204-4989-86F5-6DF1B915457E}" destId="{9D737FC6-55B0-46DD-92A0-F2732491EECB}" srcOrd="0" destOrd="0" presId="urn:microsoft.com/office/officeart/2005/8/layout/pList1"/>
    <dgm:cxn modelId="{0A4785EC-6997-4623-9BA3-4FB0FC892267}" type="presOf" srcId="{625AB925-F45A-46F4-8BEC-5BDC3C0275EB}" destId="{1FE0B0FC-8297-4D37-9F8D-C13101ED2E45}" srcOrd="0" destOrd="1" presId="urn:microsoft.com/office/officeart/2005/8/layout/pList1"/>
    <dgm:cxn modelId="{D2D27D43-5F99-4919-BBDE-F2534A99F4ED}" type="presOf" srcId="{7BCEB707-BA3A-423D-A325-3479EEDC23E3}" destId="{1FE0B0FC-8297-4D37-9F8D-C13101ED2E45}" srcOrd="0" destOrd="3" presId="urn:microsoft.com/office/officeart/2005/8/layout/pList1"/>
    <dgm:cxn modelId="{F69CE802-4C58-4ECC-9FA2-65AD5E0AA73E}" type="presOf" srcId="{A605544D-D1C7-4EC1-B985-C42800896A6B}" destId="{3B633094-290B-4F73-A2C8-58A7441099E1}" srcOrd="0" destOrd="0" presId="urn:microsoft.com/office/officeart/2005/8/layout/pList1"/>
    <dgm:cxn modelId="{12B873D3-0665-4A06-8045-88A8A7B4C65C}" type="presOf" srcId="{F64DF94D-AF6F-4719-952B-B20BAB816410}" destId="{36311EA7-5BA9-483E-B243-EC3A402BE76D}" srcOrd="0" destOrd="0" presId="urn:microsoft.com/office/officeart/2005/8/layout/pList1"/>
    <dgm:cxn modelId="{BE4B67ED-A829-43BF-942F-EC0A254CC4E5}" type="presOf" srcId="{AC32C4E2-8DD4-4DD4-9744-8BE5A2F5FF6C}" destId="{DC0467AA-49D2-411F-AC09-AAA24282FE26}" srcOrd="0" destOrd="0" presId="urn:microsoft.com/office/officeart/2005/8/layout/pList1"/>
    <dgm:cxn modelId="{1B774293-5231-47DA-97E6-083F37169353}" srcId="{28883DD9-78DF-4237-B639-4FF8CF66AC0D}" destId="{7BCEB707-BA3A-423D-A325-3479EEDC23E3}" srcOrd="2" destOrd="0" parTransId="{99024A4B-753D-4E13-BA7C-C427B0490A4A}" sibTransId="{E1671053-4113-45B1-A2DE-9DB9B5F042FB}"/>
    <dgm:cxn modelId="{3F521BCD-E545-4A10-9804-3476561A47D6}" srcId="{F36F1F3C-C108-4C44-957E-986E02126F29}" destId="{930548DB-C3C7-4FF0-96A2-3F57990EF726}" srcOrd="3" destOrd="0" parTransId="{A3AED06F-CEF4-4A8E-BF8E-F5B491160FB9}" sibTransId="{A605544D-D1C7-4EC1-B985-C42800896A6B}"/>
    <dgm:cxn modelId="{EFCF9546-67A6-4765-83EE-DC04422CDD35}" type="presOf" srcId="{28883DD9-78DF-4237-B639-4FF8CF66AC0D}" destId="{1FE0B0FC-8297-4D37-9F8D-C13101ED2E45}" srcOrd="0" destOrd="0" presId="urn:microsoft.com/office/officeart/2005/8/layout/pList1"/>
    <dgm:cxn modelId="{A06BB065-CB31-4C30-AC9B-DAD8DA193331}" type="presOf" srcId="{F5DC3283-7FAA-41B5-A5D9-0141BFCAD07F}" destId="{45D77538-E276-4B6D-9B6A-4B929D52E7E5}" srcOrd="0" destOrd="0" presId="urn:microsoft.com/office/officeart/2005/8/layout/pList1"/>
    <dgm:cxn modelId="{77844A74-7E3A-4089-A0BC-AD5F1E235A15}" type="presOf" srcId="{E80BCC42-6276-4807-870C-704351ACC6F8}" destId="{F7BCADB4-6647-4688-BAB4-AE7F8F51A549}" srcOrd="0" destOrd="0" presId="urn:microsoft.com/office/officeart/2005/8/layout/pList1"/>
    <dgm:cxn modelId="{6486485C-FCFA-4CB5-B487-A6B84D044AB1}" type="presOf" srcId="{08AF7B23-7CF1-4DEF-BB39-5955937D57F8}" destId="{E9D7524A-3B2D-459F-80E8-EE294CB67E78}" srcOrd="0" destOrd="0" presId="urn:microsoft.com/office/officeart/2005/8/layout/pList1"/>
    <dgm:cxn modelId="{5C5A973D-1166-4799-B6E7-A39E8BF8AAF9}" srcId="{28883DD9-78DF-4237-B639-4FF8CF66AC0D}" destId="{B042BBD1-F993-4BD3-9938-26332273434D}" srcOrd="1" destOrd="0" parTransId="{9B83DCE8-422E-4801-8540-464E8D666E1B}" sibTransId="{C7B2B2E9-BF69-478D-AD11-B42E1537695A}"/>
    <dgm:cxn modelId="{5979AF23-6270-4ED1-870B-55EDE79A6323}" srcId="{F36F1F3C-C108-4C44-957E-986E02126F29}" destId="{28883DD9-78DF-4237-B639-4FF8CF66AC0D}" srcOrd="4" destOrd="0" parTransId="{4B2ABC89-27BB-4A44-9F87-4B0BD5119A21}" sibTransId="{08AF7B23-7CF1-4DEF-BB39-5955937D57F8}"/>
    <dgm:cxn modelId="{41C6FFAD-1C36-4EBF-9BAF-1A84023647DA}" type="presOf" srcId="{43D9FCFF-AF37-482F-8347-598B265E0AAD}" destId="{D05E427D-443F-4BFF-8AC8-F9FE88754BAD}" srcOrd="0" destOrd="0" presId="urn:microsoft.com/office/officeart/2005/8/layout/pList1"/>
    <dgm:cxn modelId="{B70D75F7-32EF-44AF-B96D-F5F46EE32CEF}" srcId="{F36F1F3C-C108-4C44-957E-986E02126F29}" destId="{CFBA2052-065C-4500-9AA4-FFE47C4A9A09}" srcOrd="6" destOrd="0" parTransId="{1DF2A8F8-C2C0-4D1F-9D39-C354F9EBD54C}" sibTransId="{A382E6AD-5D65-4CB8-995D-1B8B26D7F1F8}"/>
    <dgm:cxn modelId="{50F5EFD1-2009-4A4D-A597-CF1732B169E3}" type="presOf" srcId="{355C6890-C5F3-465F-8BE5-58F56B033C30}" destId="{1D346477-DF82-4440-BF5C-FC4EA0F03217}" srcOrd="0" destOrd="0" presId="urn:microsoft.com/office/officeart/2005/8/layout/pList1"/>
    <dgm:cxn modelId="{958C574E-56B5-40B4-85E1-61008625FFC3}" type="presOf" srcId="{7BD28E28-C33B-4C90-9112-39073DF2614F}" destId="{AABC2C22-B450-4D5F-8B50-8E072FFE410F}" srcOrd="0" destOrd="1" presId="urn:microsoft.com/office/officeart/2005/8/layout/pList1"/>
    <dgm:cxn modelId="{FAEBE649-FF40-4AF0-B994-97E3288E56B8}" type="presOf" srcId="{CDA7B1D0-D76F-48FA-BF25-116D6AB3D653}" destId="{05855270-32FD-48C2-9266-FA84EB1A9A16}" srcOrd="0" destOrd="0" presId="urn:microsoft.com/office/officeart/2005/8/layout/pList1"/>
    <dgm:cxn modelId="{B719E8AF-08EF-4378-857F-E1AA24455846}" srcId="{F36F1F3C-C108-4C44-957E-986E02126F29}" destId="{E80BCC42-6276-4807-870C-704351ACC6F8}" srcOrd="1" destOrd="0" parTransId="{FFD8BD43-B4A0-4234-8F41-E8680A46AD48}" sibTransId="{355C6890-C5F3-465F-8BE5-58F56B033C30}"/>
    <dgm:cxn modelId="{0CA3B059-DC65-4DA8-A38D-86CE93D4AC97}" srcId="{AC32C4E2-8DD4-4DD4-9744-8BE5A2F5FF6C}" destId="{577486E3-1E62-4326-858F-AFF9A59DA7CF}" srcOrd="0" destOrd="0" parTransId="{B4106773-3AA7-4D48-9DB4-8EFAE2E79288}" sibTransId="{9BD7721F-01BC-468C-83F5-E7A669E550D9}"/>
    <dgm:cxn modelId="{70F5E2CB-27FB-4D7D-B731-55B33CD7D46D}" srcId="{F36F1F3C-C108-4C44-957E-986E02126F29}" destId="{CDA7B1D0-D76F-48FA-BF25-116D6AB3D653}" srcOrd="2" destOrd="0" parTransId="{6D9AC093-9A1D-4B46-8E2C-7B03F674701B}" sibTransId="{F5DC3283-7FAA-41B5-A5D9-0141BFCAD07F}"/>
    <dgm:cxn modelId="{DA84DE69-AF0D-4B3D-A2CC-9B6354F1CBEA}" srcId="{F36F1F3C-C108-4C44-957E-986E02126F29}" destId="{79890F4D-F204-4989-86F5-6DF1B915457E}" srcOrd="0" destOrd="0" parTransId="{662505AD-7123-4906-AE2B-25614E4C99BE}" sibTransId="{686884EB-2C55-4509-85AF-D67537C2C937}"/>
    <dgm:cxn modelId="{01B9A2CB-2E0A-4228-8032-6F4347300FD8}" srcId="{28883DD9-78DF-4237-B639-4FF8CF66AC0D}" destId="{625AB925-F45A-46F4-8BEC-5BDC3C0275EB}" srcOrd="0" destOrd="0" parTransId="{3B3169DC-A8BE-4449-BAC4-39513E174FB2}" sibTransId="{F00654F8-E3B2-47A5-85D3-F35FE6DA4757}"/>
    <dgm:cxn modelId="{8612CE2D-50EC-4449-9029-411CD10E6F03}" srcId="{F36F1F3C-C108-4C44-957E-986E02126F29}" destId="{AC32C4E2-8DD4-4DD4-9744-8BE5A2F5FF6C}" srcOrd="7" destOrd="0" parTransId="{07040A64-D19F-408C-B19E-8370F5C4206B}" sibTransId="{BF8FDAD5-6909-4025-A4CB-A03F0647F328}"/>
    <dgm:cxn modelId="{F9441105-075B-4D9C-949E-DFFA95B867F8}" srcId="{F36F1F3C-C108-4C44-957E-986E02126F29}" destId="{F64DF94D-AF6F-4719-952B-B20BAB816410}" srcOrd="5" destOrd="0" parTransId="{62FC20DB-9340-412C-815C-7DBDC02C6B62}" sibTransId="{43D9FCFF-AF37-482F-8347-598B265E0AAD}"/>
    <dgm:cxn modelId="{2980435A-899E-4526-919B-DDED7889B6C1}" type="presOf" srcId="{B042BBD1-F993-4BD3-9938-26332273434D}" destId="{1FE0B0FC-8297-4D37-9F8D-C13101ED2E45}" srcOrd="0" destOrd="2" presId="urn:microsoft.com/office/officeart/2005/8/layout/pList1"/>
    <dgm:cxn modelId="{0CBA7179-B042-4902-9BF1-9830779FF644}" srcId="{CFBA2052-065C-4500-9AA4-FFE47C4A9A09}" destId="{7BD28E28-C33B-4C90-9112-39073DF2614F}" srcOrd="0" destOrd="0" parTransId="{B7E7639B-273D-4BA1-B72B-1BA5565E650D}" sibTransId="{B66D6327-8B62-4A3D-8F51-E6A76B19173A}"/>
    <dgm:cxn modelId="{B0AEF442-47C0-48C0-B10A-0D3E4E354018}" type="presOf" srcId="{686884EB-2C55-4509-85AF-D67537C2C937}" destId="{955675C6-5A29-4F6B-B5EC-2E359DD73ECB}" srcOrd="0" destOrd="0" presId="urn:microsoft.com/office/officeart/2005/8/layout/pList1"/>
    <dgm:cxn modelId="{8FCA06D0-3CF4-47F1-AE18-C76835E29DA3}" type="presOf" srcId="{A382E6AD-5D65-4CB8-995D-1B8B26D7F1F8}" destId="{C91478FB-DBA4-478F-BF2F-021C1000F811}" srcOrd="0" destOrd="0" presId="urn:microsoft.com/office/officeart/2005/8/layout/pList1"/>
    <dgm:cxn modelId="{39601264-230D-47E9-A091-9146CE0F2FC1}" type="presOf" srcId="{CFBA2052-065C-4500-9AA4-FFE47C4A9A09}" destId="{AABC2C22-B450-4D5F-8B50-8E072FFE410F}" srcOrd="0" destOrd="0" presId="urn:microsoft.com/office/officeart/2005/8/layout/pList1"/>
    <dgm:cxn modelId="{E80A17DA-129E-47B1-96BE-31C70DC7EBD8}" type="presOf" srcId="{930548DB-C3C7-4FF0-96A2-3F57990EF726}" destId="{8125D3F7-B0D0-472E-9C0A-36452DBC32BB}" srcOrd="0" destOrd="0" presId="urn:microsoft.com/office/officeart/2005/8/layout/pList1"/>
    <dgm:cxn modelId="{75A9D7D7-DE44-4222-9141-3F527117C4E3}" type="presOf" srcId="{F36F1F3C-C108-4C44-957E-986E02126F29}" destId="{5C67738B-2AF9-46B7-81E1-96324ABDDD92}" srcOrd="0" destOrd="0" presId="urn:microsoft.com/office/officeart/2005/8/layout/pList1"/>
    <dgm:cxn modelId="{B2326238-4C7B-4FA5-BA85-2D39C398F59F}" type="presParOf" srcId="{5C67738B-2AF9-46B7-81E1-96324ABDDD92}" destId="{621B0B19-81C1-4CA6-B238-95F462947EA4}" srcOrd="0" destOrd="0" presId="urn:microsoft.com/office/officeart/2005/8/layout/pList1"/>
    <dgm:cxn modelId="{4763EA00-4089-4E8E-A04E-7EBB36DE0515}" type="presParOf" srcId="{621B0B19-81C1-4CA6-B238-95F462947EA4}" destId="{57D82889-2678-4AAD-A988-D37F62CEC447}" srcOrd="0" destOrd="0" presId="urn:microsoft.com/office/officeart/2005/8/layout/pList1"/>
    <dgm:cxn modelId="{FD11F21B-E9AB-44F2-ABFE-B2E0935E18AD}" type="presParOf" srcId="{621B0B19-81C1-4CA6-B238-95F462947EA4}" destId="{9D737FC6-55B0-46DD-92A0-F2732491EECB}" srcOrd="1" destOrd="0" presId="urn:microsoft.com/office/officeart/2005/8/layout/pList1"/>
    <dgm:cxn modelId="{C19797EE-09DF-46C5-82B2-B12C4A6172A6}" type="presParOf" srcId="{5C67738B-2AF9-46B7-81E1-96324ABDDD92}" destId="{955675C6-5A29-4F6B-B5EC-2E359DD73ECB}" srcOrd="1" destOrd="0" presId="urn:microsoft.com/office/officeart/2005/8/layout/pList1"/>
    <dgm:cxn modelId="{3C32CA09-9EB1-4901-89A8-2B7F9D4B4E21}" type="presParOf" srcId="{5C67738B-2AF9-46B7-81E1-96324ABDDD92}" destId="{C740C275-D379-4025-BDBE-6DD1ECD06DF7}" srcOrd="2" destOrd="0" presId="urn:microsoft.com/office/officeart/2005/8/layout/pList1"/>
    <dgm:cxn modelId="{2AB2AB39-22CD-427F-9C10-D88631C28816}" type="presParOf" srcId="{C740C275-D379-4025-BDBE-6DD1ECD06DF7}" destId="{D23A882B-BCC3-43A5-8E1C-ABE63A06691D}" srcOrd="0" destOrd="0" presId="urn:microsoft.com/office/officeart/2005/8/layout/pList1"/>
    <dgm:cxn modelId="{0640E5FB-EA7F-4154-8284-69BBED01610E}" type="presParOf" srcId="{C740C275-D379-4025-BDBE-6DD1ECD06DF7}" destId="{F7BCADB4-6647-4688-BAB4-AE7F8F51A549}" srcOrd="1" destOrd="0" presId="urn:microsoft.com/office/officeart/2005/8/layout/pList1"/>
    <dgm:cxn modelId="{95DE5B83-6913-4A2F-9C19-66D192E49B4D}" type="presParOf" srcId="{5C67738B-2AF9-46B7-81E1-96324ABDDD92}" destId="{1D346477-DF82-4440-BF5C-FC4EA0F03217}" srcOrd="3" destOrd="0" presId="urn:microsoft.com/office/officeart/2005/8/layout/pList1"/>
    <dgm:cxn modelId="{10A9B357-CF41-461F-B1A0-D104EE4DD356}" type="presParOf" srcId="{5C67738B-2AF9-46B7-81E1-96324ABDDD92}" destId="{7DE07461-45C7-42E6-9A70-116D1D3DB4DC}" srcOrd="4" destOrd="0" presId="urn:microsoft.com/office/officeart/2005/8/layout/pList1"/>
    <dgm:cxn modelId="{5E36449B-4638-4B90-8065-64FAFC9117FE}" type="presParOf" srcId="{7DE07461-45C7-42E6-9A70-116D1D3DB4DC}" destId="{D8B65E6E-7F05-4484-9C74-3B2DE1200C65}" srcOrd="0" destOrd="0" presId="urn:microsoft.com/office/officeart/2005/8/layout/pList1"/>
    <dgm:cxn modelId="{EE0E80D9-4176-4372-89CA-7A5339A7D1DE}" type="presParOf" srcId="{7DE07461-45C7-42E6-9A70-116D1D3DB4DC}" destId="{05855270-32FD-48C2-9266-FA84EB1A9A16}" srcOrd="1" destOrd="0" presId="urn:microsoft.com/office/officeart/2005/8/layout/pList1"/>
    <dgm:cxn modelId="{BAC8739F-D22D-4ACD-94BF-F490DD3F0906}" type="presParOf" srcId="{5C67738B-2AF9-46B7-81E1-96324ABDDD92}" destId="{45D77538-E276-4B6D-9B6A-4B929D52E7E5}" srcOrd="5" destOrd="0" presId="urn:microsoft.com/office/officeart/2005/8/layout/pList1"/>
    <dgm:cxn modelId="{9CF7EB41-99A5-4D06-BBC7-3536B994E65F}" type="presParOf" srcId="{5C67738B-2AF9-46B7-81E1-96324ABDDD92}" destId="{B1138920-C9D4-4B43-BB78-0B4A81935549}" srcOrd="6" destOrd="0" presId="urn:microsoft.com/office/officeart/2005/8/layout/pList1"/>
    <dgm:cxn modelId="{44BE5E30-72EB-4D94-8898-D8A734EC7A00}" type="presParOf" srcId="{B1138920-C9D4-4B43-BB78-0B4A81935549}" destId="{DA5CCB1D-45B7-4A8F-830C-428B471E0AC4}" srcOrd="0" destOrd="0" presId="urn:microsoft.com/office/officeart/2005/8/layout/pList1"/>
    <dgm:cxn modelId="{7784528D-63CF-409A-A602-BBC500762D7E}" type="presParOf" srcId="{B1138920-C9D4-4B43-BB78-0B4A81935549}" destId="{8125D3F7-B0D0-472E-9C0A-36452DBC32BB}" srcOrd="1" destOrd="0" presId="urn:microsoft.com/office/officeart/2005/8/layout/pList1"/>
    <dgm:cxn modelId="{87887ADB-8284-44CB-A135-99ABB4B4AE4A}" type="presParOf" srcId="{5C67738B-2AF9-46B7-81E1-96324ABDDD92}" destId="{3B633094-290B-4F73-A2C8-58A7441099E1}" srcOrd="7" destOrd="0" presId="urn:microsoft.com/office/officeart/2005/8/layout/pList1"/>
    <dgm:cxn modelId="{59C672F9-240D-4FA2-8BC4-9E9FF3545361}" type="presParOf" srcId="{5C67738B-2AF9-46B7-81E1-96324ABDDD92}" destId="{F2A4D689-8BDD-449E-989A-42DC7757B6F2}" srcOrd="8" destOrd="0" presId="urn:microsoft.com/office/officeart/2005/8/layout/pList1"/>
    <dgm:cxn modelId="{325C79A8-C6E9-4B1F-92FC-F11A87B40084}" type="presParOf" srcId="{F2A4D689-8BDD-449E-989A-42DC7757B6F2}" destId="{DF517952-EF64-427B-86A3-654F8B371A83}" srcOrd="0" destOrd="0" presId="urn:microsoft.com/office/officeart/2005/8/layout/pList1"/>
    <dgm:cxn modelId="{60D673E6-C0F6-4C2E-99FE-50C136D02921}" type="presParOf" srcId="{F2A4D689-8BDD-449E-989A-42DC7757B6F2}" destId="{1FE0B0FC-8297-4D37-9F8D-C13101ED2E45}" srcOrd="1" destOrd="0" presId="urn:microsoft.com/office/officeart/2005/8/layout/pList1"/>
    <dgm:cxn modelId="{BE100293-4CA9-423F-BE90-A24984C70E0D}" type="presParOf" srcId="{5C67738B-2AF9-46B7-81E1-96324ABDDD92}" destId="{E9D7524A-3B2D-459F-80E8-EE294CB67E78}" srcOrd="9" destOrd="0" presId="urn:microsoft.com/office/officeart/2005/8/layout/pList1"/>
    <dgm:cxn modelId="{90DAB1E7-1D06-4A99-82CB-5BF4EAE24A2F}" type="presParOf" srcId="{5C67738B-2AF9-46B7-81E1-96324ABDDD92}" destId="{7F5A32BF-EF05-48B0-AA4D-1E37484FF3B2}" srcOrd="10" destOrd="0" presId="urn:microsoft.com/office/officeart/2005/8/layout/pList1"/>
    <dgm:cxn modelId="{B38F40A6-B394-4FF5-B144-3EE2544E45B8}" type="presParOf" srcId="{7F5A32BF-EF05-48B0-AA4D-1E37484FF3B2}" destId="{80CD1CB3-FFF9-4C7C-A161-9152B8844048}" srcOrd="0" destOrd="0" presId="urn:microsoft.com/office/officeart/2005/8/layout/pList1"/>
    <dgm:cxn modelId="{D11F4C59-3CC3-403F-B913-91B124AA3475}" type="presParOf" srcId="{7F5A32BF-EF05-48B0-AA4D-1E37484FF3B2}" destId="{36311EA7-5BA9-483E-B243-EC3A402BE76D}" srcOrd="1" destOrd="0" presId="urn:microsoft.com/office/officeart/2005/8/layout/pList1"/>
    <dgm:cxn modelId="{392D2E72-E678-4E47-897A-809A794C1BE8}" type="presParOf" srcId="{5C67738B-2AF9-46B7-81E1-96324ABDDD92}" destId="{D05E427D-443F-4BFF-8AC8-F9FE88754BAD}" srcOrd="11" destOrd="0" presId="urn:microsoft.com/office/officeart/2005/8/layout/pList1"/>
    <dgm:cxn modelId="{F13D9C40-4FE8-44FF-B135-37A12058E3C6}" type="presParOf" srcId="{5C67738B-2AF9-46B7-81E1-96324ABDDD92}" destId="{3DBFC178-ADCB-4F8B-8FC2-0888687D31D9}" srcOrd="12" destOrd="0" presId="urn:microsoft.com/office/officeart/2005/8/layout/pList1"/>
    <dgm:cxn modelId="{243BE125-5740-4914-8758-4789BE5B7B9B}" type="presParOf" srcId="{3DBFC178-ADCB-4F8B-8FC2-0888687D31D9}" destId="{0B52BCEC-2247-4EB5-8BDC-413439327CD2}" srcOrd="0" destOrd="0" presId="urn:microsoft.com/office/officeart/2005/8/layout/pList1"/>
    <dgm:cxn modelId="{783D5F2D-5300-41D0-85E7-EE86F94ED8DD}" type="presParOf" srcId="{3DBFC178-ADCB-4F8B-8FC2-0888687D31D9}" destId="{AABC2C22-B450-4D5F-8B50-8E072FFE410F}" srcOrd="1" destOrd="0" presId="urn:microsoft.com/office/officeart/2005/8/layout/pList1"/>
    <dgm:cxn modelId="{CAD82EF0-637C-47EB-9740-CDB8D1528A53}" type="presParOf" srcId="{5C67738B-2AF9-46B7-81E1-96324ABDDD92}" destId="{C91478FB-DBA4-478F-BF2F-021C1000F811}" srcOrd="13" destOrd="0" presId="urn:microsoft.com/office/officeart/2005/8/layout/pList1"/>
    <dgm:cxn modelId="{A555E3DE-77CE-462D-A3BB-5C6D94FFBDD6}" type="presParOf" srcId="{5C67738B-2AF9-46B7-81E1-96324ABDDD92}" destId="{D0E83AEA-00BF-489F-A34D-F56D125C5376}" srcOrd="14" destOrd="0" presId="urn:microsoft.com/office/officeart/2005/8/layout/pList1"/>
    <dgm:cxn modelId="{D5AC11A6-DE4B-46ED-A6CA-EC2EFE0D5457}" type="presParOf" srcId="{D0E83AEA-00BF-489F-A34D-F56D125C5376}" destId="{100F66FD-763F-4957-8DEF-9C04C856D140}" srcOrd="0" destOrd="0" presId="urn:microsoft.com/office/officeart/2005/8/layout/pList1"/>
    <dgm:cxn modelId="{E5EF07D8-80B3-41A8-8B23-C204D087C443}" type="presParOf" srcId="{D0E83AEA-00BF-489F-A34D-F56D125C5376}" destId="{DC0467AA-49D2-411F-AC09-AAA24282FE26}" srcOrd="1" destOrd="0" presId="urn:microsoft.com/office/officeart/2005/8/layout/p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7327F379-DD59-40A2-A571-C053D6CD0016}" type="doc">
      <dgm:prSet loTypeId="urn:microsoft.com/office/officeart/2005/8/layout/vList3" loCatId="picture" qsTypeId="urn:microsoft.com/office/officeart/2005/8/quickstyle/simple1" qsCatId="simple" csTypeId="urn:microsoft.com/office/officeart/2005/8/colors/accent1_2" csCatId="accent1" phldr="1"/>
      <dgm:spPr/>
    </dgm:pt>
    <dgm:pt modelId="{1D8C4569-727D-4C4B-8C5B-1640B3E6F871}">
      <dgm:prSet phldrT="[Texto]"/>
      <dgm:spPr>
        <a:solidFill>
          <a:schemeClr val="accent4"/>
        </a:solidFill>
      </dgm:spPr>
      <dgm:t>
        <a:bodyPr/>
        <a:lstStyle/>
        <a:p>
          <a:r>
            <a:rPr kumimoji="0" lang="es-PE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ucida Grande"/>
              <a:cs typeface="Arial" pitchFamily="34" charset="0"/>
            </a:rPr>
            <a:t>DIA 1.- Cusco</a:t>
          </a:r>
          <a:endParaRPr kumimoji="0" lang="es-PE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rtl="0"/>
          <a:r>
            <a:rPr lang="es-CO" b="0" i="0" dirty="0" smtClean="0"/>
            <a:t>Recepción en el aeropuerto  de Cusco,  y traslado al  </a:t>
          </a:r>
          <a:r>
            <a:rPr lang="es-CO" b="1" i="0" dirty="0" smtClean="0"/>
            <a:t>Hotel. </a:t>
          </a:r>
          <a:r>
            <a:rPr lang="es-CO" b="0" i="0" u="sng" dirty="0" smtClean="0"/>
            <a:t>EXCURSION AL VALLE SAGRADO DE LOS INCAS- CON CONECCION  A AGUAS CALIENTES – MACHUPICCHU.</a:t>
          </a:r>
          <a:endParaRPr kumimoji="0" lang="es-PE" b="0" i="0" u="none" strike="noStrike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gm:t>
    </dgm:pt>
    <dgm:pt modelId="{DB275A52-58E4-459D-8A9F-699A4CB3064F}" type="parTrans" cxnId="{3D1400CF-6756-4823-A0D3-6FD636F233C3}">
      <dgm:prSet/>
      <dgm:spPr/>
      <dgm:t>
        <a:bodyPr/>
        <a:lstStyle/>
        <a:p>
          <a:endParaRPr lang="es-CO"/>
        </a:p>
      </dgm:t>
    </dgm:pt>
    <dgm:pt modelId="{8056F7F6-A24A-432D-B801-15E5E6E1117B}" type="sibTrans" cxnId="{3D1400CF-6756-4823-A0D3-6FD636F233C3}">
      <dgm:prSet/>
      <dgm:spPr/>
      <dgm:t>
        <a:bodyPr/>
        <a:lstStyle/>
        <a:p>
          <a:endParaRPr lang="es-CO"/>
        </a:p>
      </dgm:t>
    </dgm:pt>
    <dgm:pt modelId="{68FA5F24-690A-4D8F-9E43-B5990D5CEAD3}">
      <dgm:prSet phldrT="[Texto]"/>
      <dgm:spPr>
        <a:solidFill>
          <a:srgbClr val="92D050"/>
        </a:solidFill>
      </dgm:spPr>
      <dgm:t>
        <a:bodyPr/>
        <a:lstStyle/>
        <a:p>
          <a:r>
            <a:rPr lang="es-CO" b="1" dirty="0" smtClean="0"/>
            <a:t>DIA 2   </a:t>
          </a:r>
          <a:r>
            <a:rPr lang="es-CO" b="1" i="0" u="sng" dirty="0" smtClean="0"/>
            <a:t>EXCURSION A LA CIUDADELA DE MACHUPICCHU</a:t>
          </a:r>
          <a:endParaRPr lang="es-CO" dirty="0"/>
        </a:p>
      </dgm:t>
    </dgm:pt>
    <dgm:pt modelId="{5A878858-A596-4737-8EFA-5034A42AC0E1}" type="parTrans" cxnId="{72847E18-5F68-41D6-A343-DD53920B03FA}">
      <dgm:prSet/>
      <dgm:spPr/>
      <dgm:t>
        <a:bodyPr/>
        <a:lstStyle/>
        <a:p>
          <a:endParaRPr lang="es-CO"/>
        </a:p>
      </dgm:t>
    </dgm:pt>
    <dgm:pt modelId="{657FC42C-DF9F-4C35-9346-41EF87E99AB1}" type="sibTrans" cxnId="{72847E18-5F68-41D6-A343-DD53920B03FA}">
      <dgm:prSet/>
      <dgm:spPr/>
      <dgm:t>
        <a:bodyPr/>
        <a:lstStyle/>
        <a:p>
          <a:endParaRPr lang="es-CO"/>
        </a:p>
      </dgm:t>
    </dgm:pt>
    <dgm:pt modelId="{F251A779-A55F-468A-B6D4-37652BD3247C}">
      <dgm:prSet phldrT="[Texto]"/>
      <dgm:spPr>
        <a:solidFill>
          <a:srgbClr val="00B0F0"/>
        </a:solidFill>
      </dgm:spPr>
      <dgm:t>
        <a:bodyPr/>
        <a:lstStyle/>
        <a:p>
          <a:r>
            <a:rPr lang="es-PE" b="1" i="0" dirty="0" smtClean="0"/>
            <a:t>DIA 3.- De retorno a la capital</a:t>
          </a:r>
          <a:endParaRPr lang="es-PE" b="0" i="0" dirty="0" smtClean="0"/>
        </a:p>
        <a:p>
          <a:r>
            <a:rPr lang="es-CO" b="0" i="0" dirty="0" smtClean="0"/>
            <a:t>Desayuno en el hotel. A hora oportuna, traslado al aeropuerto para tomar el vuelo de retorno.</a:t>
          </a:r>
          <a:endParaRPr lang="es-CO" dirty="0"/>
        </a:p>
      </dgm:t>
    </dgm:pt>
    <dgm:pt modelId="{CA5CF9C6-F13E-4AC5-A3F6-1950545FA9EE}" type="parTrans" cxnId="{FCAF562E-3178-4C2E-96DE-DA0385084834}">
      <dgm:prSet/>
      <dgm:spPr/>
      <dgm:t>
        <a:bodyPr/>
        <a:lstStyle/>
        <a:p>
          <a:endParaRPr lang="es-CO"/>
        </a:p>
      </dgm:t>
    </dgm:pt>
    <dgm:pt modelId="{3226810F-91F9-4280-A36D-1535A09A7D2C}" type="sibTrans" cxnId="{FCAF562E-3178-4C2E-96DE-DA0385084834}">
      <dgm:prSet/>
      <dgm:spPr/>
      <dgm:t>
        <a:bodyPr/>
        <a:lstStyle/>
        <a:p>
          <a:endParaRPr lang="es-CO"/>
        </a:p>
      </dgm:t>
    </dgm:pt>
    <dgm:pt modelId="{791CEFBA-E459-471D-B1A9-77A7C734E3B1}" type="pres">
      <dgm:prSet presAssocID="{7327F379-DD59-40A2-A571-C053D6CD0016}" presName="linearFlow" presStyleCnt="0">
        <dgm:presLayoutVars>
          <dgm:dir/>
          <dgm:resizeHandles val="exact"/>
        </dgm:presLayoutVars>
      </dgm:prSet>
      <dgm:spPr/>
    </dgm:pt>
    <dgm:pt modelId="{8AD09AFF-862B-4016-A04D-5901FC07C15A}" type="pres">
      <dgm:prSet presAssocID="{1D8C4569-727D-4C4B-8C5B-1640B3E6F871}" presName="composite" presStyleCnt="0"/>
      <dgm:spPr/>
    </dgm:pt>
    <dgm:pt modelId="{5D7AB2AA-43D8-461A-A864-E8FC0C177FB2}" type="pres">
      <dgm:prSet presAssocID="{1D8C4569-727D-4C4B-8C5B-1640B3E6F871}" presName="imgShp" presStyleLbl="fgImgPlace1" presStyleIdx="0" presStyleCnt="3"/>
      <dgm:spPr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</dgm:spPr>
    </dgm:pt>
    <dgm:pt modelId="{4C7697D2-2D41-44B9-A139-93A386EA8848}" type="pres">
      <dgm:prSet presAssocID="{1D8C4569-727D-4C4B-8C5B-1640B3E6F871}" presName="txShp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418C02C-6F0C-4B97-B002-AFF760C4B334}" type="pres">
      <dgm:prSet presAssocID="{8056F7F6-A24A-432D-B801-15E5E6E1117B}" presName="spacing" presStyleCnt="0"/>
      <dgm:spPr/>
    </dgm:pt>
    <dgm:pt modelId="{D1D9B518-DE5E-459E-A207-D1E33038FF75}" type="pres">
      <dgm:prSet presAssocID="{68FA5F24-690A-4D8F-9E43-B5990D5CEAD3}" presName="composite" presStyleCnt="0"/>
      <dgm:spPr/>
    </dgm:pt>
    <dgm:pt modelId="{07E3810E-F19C-4A84-AF25-38D3F5F08C35}" type="pres">
      <dgm:prSet presAssocID="{68FA5F24-690A-4D8F-9E43-B5990D5CEAD3}" presName="imgShp" presStyleLbl="fgImgPlace1" presStyleIdx="1" presStyleCnt="3"/>
      <dgm:spPr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</dgm:spPr>
    </dgm:pt>
    <dgm:pt modelId="{9DB3383C-31D1-45B6-96BE-EACD063DA6C6}" type="pres">
      <dgm:prSet presAssocID="{68FA5F24-690A-4D8F-9E43-B5990D5CEAD3}" presName="txShp" presStyleLbl="node1" presStyleIdx="1" presStyleCnt="3" custScaleX="114307" custScaleY="131149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C60FA056-01BD-48E0-8DFE-07E65AB23467}" type="pres">
      <dgm:prSet presAssocID="{657FC42C-DF9F-4C35-9346-41EF87E99AB1}" presName="spacing" presStyleCnt="0"/>
      <dgm:spPr/>
    </dgm:pt>
    <dgm:pt modelId="{F67A3765-154F-4E1F-9B42-730357F455E7}" type="pres">
      <dgm:prSet presAssocID="{F251A779-A55F-468A-B6D4-37652BD3247C}" presName="composite" presStyleCnt="0"/>
      <dgm:spPr/>
    </dgm:pt>
    <dgm:pt modelId="{9DD96B62-31A8-491C-9ABE-282D3EDA5614}" type="pres">
      <dgm:prSet presAssocID="{F251A779-A55F-468A-B6D4-37652BD3247C}" presName="imgShp" presStyleLbl="fgImgPlace1" presStyleIdx="2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3000" r="-43000"/>
          </a:stretch>
        </a:blipFill>
      </dgm:spPr>
    </dgm:pt>
    <dgm:pt modelId="{840FE1F1-095E-4BFA-99B7-DD0D95C2DE75}" type="pres">
      <dgm:prSet presAssocID="{F251A779-A55F-468A-B6D4-37652BD3247C}" presName="txShp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</dgm:ptLst>
  <dgm:cxnLst>
    <dgm:cxn modelId="{BBCF8E77-EF82-4574-8853-06A5EFDAA4AB}" type="presOf" srcId="{1D8C4569-727D-4C4B-8C5B-1640B3E6F871}" destId="{4C7697D2-2D41-44B9-A139-93A386EA8848}" srcOrd="0" destOrd="0" presId="urn:microsoft.com/office/officeart/2005/8/layout/vList3"/>
    <dgm:cxn modelId="{1C1D8DD4-C586-4671-8D64-DF00D3342D0D}" type="presOf" srcId="{7327F379-DD59-40A2-A571-C053D6CD0016}" destId="{791CEFBA-E459-471D-B1A9-77A7C734E3B1}" srcOrd="0" destOrd="0" presId="urn:microsoft.com/office/officeart/2005/8/layout/vList3"/>
    <dgm:cxn modelId="{FCAF562E-3178-4C2E-96DE-DA0385084834}" srcId="{7327F379-DD59-40A2-A571-C053D6CD0016}" destId="{F251A779-A55F-468A-B6D4-37652BD3247C}" srcOrd="2" destOrd="0" parTransId="{CA5CF9C6-F13E-4AC5-A3F6-1950545FA9EE}" sibTransId="{3226810F-91F9-4280-A36D-1535A09A7D2C}"/>
    <dgm:cxn modelId="{3D1400CF-6756-4823-A0D3-6FD636F233C3}" srcId="{7327F379-DD59-40A2-A571-C053D6CD0016}" destId="{1D8C4569-727D-4C4B-8C5B-1640B3E6F871}" srcOrd="0" destOrd="0" parTransId="{DB275A52-58E4-459D-8A9F-699A4CB3064F}" sibTransId="{8056F7F6-A24A-432D-B801-15E5E6E1117B}"/>
    <dgm:cxn modelId="{72847E18-5F68-41D6-A343-DD53920B03FA}" srcId="{7327F379-DD59-40A2-A571-C053D6CD0016}" destId="{68FA5F24-690A-4D8F-9E43-B5990D5CEAD3}" srcOrd="1" destOrd="0" parTransId="{5A878858-A596-4737-8EFA-5034A42AC0E1}" sibTransId="{657FC42C-DF9F-4C35-9346-41EF87E99AB1}"/>
    <dgm:cxn modelId="{87AD0FE4-A320-443A-8CC4-1398343663CB}" type="presOf" srcId="{F251A779-A55F-468A-B6D4-37652BD3247C}" destId="{840FE1F1-095E-4BFA-99B7-DD0D95C2DE75}" srcOrd="0" destOrd="0" presId="urn:microsoft.com/office/officeart/2005/8/layout/vList3"/>
    <dgm:cxn modelId="{F75760E5-3842-4D15-BD0B-7EEEF0420E11}" type="presOf" srcId="{68FA5F24-690A-4D8F-9E43-B5990D5CEAD3}" destId="{9DB3383C-31D1-45B6-96BE-EACD063DA6C6}" srcOrd="0" destOrd="0" presId="urn:microsoft.com/office/officeart/2005/8/layout/vList3"/>
    <dgm:cxn modelId="{BED36D0F-5DA4-49CE-8336-0962D6B2E59B}" type="presParOf" srcId="{791CEFBA-E459-471D-B1A9-77A7C734E3B1}" destId="{8AD09AFF-862B-4016-A04D-5901FC07C15A}" srcOrd="0" destOrd="0" presId="urn:microsoft.com/office/officeart/2005/8/layout/vList3"/>
    <dgm:cxn modelId="{EEFDD513-41A6-46F9-B48D-DBC2D61D04D0}" type="presParOf" srcId="{8AD09AFF-862B-4016-A04D-5901FC07C15A}" destId="{5D7AB2AA-43D8-461A-A864-E8FC0C177FB2}" srcOrd="0" destOrd="0" presId="urn:microsoft.com/office/officeart/2005/8/layout/vList3"/>
    <dgm:cxn modelId="{D40DF0DA-D89C-4928-8CF8-12F84F2AA921}" type="presParOf" srcId="{8AD09AFF-862B-4016-A04D-5901FC07C15A}" destId="{4C7697D2-2D41-44B9-A139-93A386EA8848}" srcOrd="1" destOrd="0" presId="urn:microsoft.com/office/officeart/2005/8/layout/vList3"/>
    <dgm:cxn modelId="{F52CD197-D775-43A1-AF3F-53B5AEA501AE}" type="presParOf" srcId="{791CEFBA-E459-471D-B1A9-77A7C734E3B1}" destId="{B418C02C-6F0C-4B97-B002-AFF760C4B334}" srcOrd="1" destOrd="0" presId="urn:microsoft.com/office/officeart/2005/8/layout/vList3"/>
    <dgm:cxn modelId="{9763A0E4-3CFC-4F3A-9E3C-2DED3C446CC6}" type="presParOf" srcId="{791CEFBA-E459-471D-B1A9-77A7C734E3B1}" destId="{D1D9B518-DE5E-459E-A207-D1E33038FF75}" srcOrd="2" destOrd="0" presId="urn:microsoft.com/office/officeart/2005/8/layout/vList3"/>
    <dgm:cxn modelId="{AB65E255-C998-4370-B34A-914B2D21222C}" type="presParOf" srcId="{D1D9B518-DE5E-459E-A207-D1E33038FF75}" destId="{07E3810E-F19C-4A84-AF25-38D3F5F08C35}" srcOrd="0" destOrd="0" presId="urn:microsoft.com/office/officeart/2005/8/layout/vList3"/>
    <dgm:cxn modelId="{D7EDE4E4-F4D1-4A80-907B-226AAA5A0575}" type="presParOf" srcId="{D1D9B518-DE5E-459E-A207-D1E33038FF75}" destId="{9DB3383C-31D1-45B6-96BE-EACD063DA6C6}" srcOrd="1" destOrd="0" presId="urn:microsoft.com/office/officeart/2005/8/layout/vList3"/>
    <dgm:cxn modelId="{C59A89D4-F04A-44DE-85AC-26AE9D495586}" type="presParOf" srcId="{791CEFBA-E459-471D-B1A9-77A7C734E3B1}" destId="{C60FA056-01BD-48E0-8DFE-07E65AB23467}" srcOrd="3" destOrd="0" presId="urn:microsoft.com/office/officeart/2005/8/layout/vList3"/>
    <dgm:cxn modelId="{6C300AAA-1442-40AD-ADD6-2BEA44465AD9}" type="presParOf" srcId="{791CEFBA-E459-471D-B1A9-77A7C734E3B1}" destId="{F67A3765-154F-4E1F-9B42-730357F455E7}" srcOrd="4" destOrd="0" presId="urn:microsoft.com/office/officeart/2005/8/layout/vList3"/>
    <dgm:cxn modelId="{57E39CDF-78B0-4F55-8626-FA14D36738F0}" type="presParOf" srcId="{F67A3765-154F-4E1F-9B42-730357F455E7}" destId="{9DD96B62-31A8-491C-9ABE-282D3EDA5614}" srcOrd="0" destOrd="0" presId="urn:microsoft.com/office/officeart/2005/8/layout/vList3"/>
    <dgm:cxn modelId="{966961EE-65B3-4C7E-AAF4-1E65F5F6E2D2}" type="presParOf" srcId="{F67A3765-154F-4E1F-9B42-730357F455E7}" destId="{840FE1F1-095E-4BFA-99B7-DD0D95C2DE75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945AB58-CAAB-4B98-95ED-109E10778CE7}">
      <dsp:nvSpPr>
        <dsp:cNvPr id="0" name=""/>
        <dsp:cNvSpPr/>
      </dsp:nvSpPr>
      <dsp:spPr>
        <a:xfrm>
          <a:off x="1951912" y="2864689"/>
          <a:ext cx="3592708" cy="2372424"/>
        </a:xfrm>
        <a:prstGeom prst="ellipse">
          <a:avLst/>
        </a:prstGeom>
        <a:noFill/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0640" tIns="40640" rIns="40640" bIns="40640" numCol="1" spcCol="1270" anchor="ctr" anchorCtr="0">
          <a:noAutofit/>
        </a:bodyPr>
        <a:lstStyle/>
        <a:p>
          <a:pPr lvl="0" algn="ctr" defTabSz="2844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400" kern="1200" dirty="0"/>
        </a:p>
      </dsp:txBody>
      <dsp:txXfrm>
        <a:off x="2478052" y="3212122"/>
        <a:ext cx="2540428" cy="1677558"/>
      </dsp:txXfrm>
    </dsp:sp>
    <dsp:sp modelId="{4D0873B8-492A-4A72-9269-9F9523F139CF}">
      <dsp:nvSpPr>
        <dsp:cNvPr id="0" name=""/>
        <dsp:cNvSpPr/>
      </dsp:nvSpPr>
      <dsp:spPr>
        <a:xfrm rot="13261092">
          <a:off x="969040" y="2113645"/>
          <a:ext cx="1970283" cy="630963"/>
        </a:xfrm>
        <a:prstGeom prst="leftArrow">
          <a:avLst>
            <a:gd name="adj1" fmla="val 60000"/>
            <a:gd name="adj2" fmla="val 50000"/>
          </a:avLst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4565257-07CE-48A7-8F20-FC1AA9C85233}">
      <dsp:nvSpPr>
        <dsp:cNvPr id="0" name=""/>
        <dsp:cNvSpPr/>
      </dsp:nvSpPr>
      <dsp:spPr>
        <a:xfrm>
          <a:off x="-270515" y="955206"/>
          <a:ext cx="2719012" cy="1565076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>
              <a:latin typeface="Tekton Pro" pitchFamily="34" charset="0"/>
              <a:ea typeface="Microsoft YaHei" pitchFamily="34" charset="-122"/>
            </a:rPr>
            <a:t>País altamente atractivo para las inversiones privadas internacionales</a:t>
          </a:r>
          <a:endParaRPr lang="es-CO" sz="2400" kern="1200" dirty="0"/>
        </a:p>
      </dsp:txBody>
      <dsp:txXfrm>
        <a:off x="-224675" y="1001046"/>
        <a:ext cx="2627332" cy="1473396"/>
      </dsp:txXfrm>
    </dsp:sp>
    <dsp:sp modelId="{250D2188-CE87-448E-AA90-0C12CC85FF96}">
      <dsp:nvSpPr>
        <dsp:cNvPr id="0" name=""/>
        <dsp:cNvSpPr/>
      </dsp:nvSpPr>
      <dsp:spPr>
        <a:xfrm rot="16200000">
          <a:off x="2774839" y="1462469"/>
          <a:ext cx="1946856" cy="630963"/>
        </a:xfrm>
        <a:prstGeom prst="leftArrow">
          <a:avLst>
            <a:gd name="adj1" fmla="val 60000"/>
            <a:gd name="adj2" fmla="val 50000"/>
          </a:avLst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1B2359-311C-4313-876A-46219B539C52}">
      <dsp:nvSpPr>
        <dsp:cNvPr id="0" name=""/>
        <dsp:cNvSpPr/>
      </dsp:nvSpPr>
      <dsp:spPr>
        <a:xfrm>
          <a:off x="2696660" y="-36761"/>
          <a:ext cx="2103213" cy="1682570"/>
        </a:xfrm>
        <a:prstGeom prst="roundRect">
          <a:avLst>
            <a:gd name="adj" fmla="val 10000"/>
          </a:avLst>
        </a:prstGeom>
        <a:solidFill>
          <a:schemeClr val="bg1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>
              <a:solidFill>
                <a:schemeClr val="tx1"/>
              </a:solidFill>
              <a:latin typeface="Tekton Pro" pitchFamily="34" charset="0"/>
              <a:ea typeface="Microsoft YaHei" pitchFamily="34" charset="-122"/>
            </a:rPr>
            <a:t>Crecimiento favorable en las exportaciones</a:t>
          </a:r>
          <a:endParaRPr lang="es-CO" sz="2400" kern="1200" dirty="0">
            <a:solidFill>
              <a:schemeClr val="tx1"/>
            </a:solidFill>
          </a:endParaRPr>
        </a:p>
      </dsp:txBody>
      <dsp:txXfrm>
        <a:off x="2745941" y="12520"/>
        <a:ext cx="2004651" cy="1584008"/>
      </dsp:txXfrm>
    </dsp:sp>
    <dsp:sp modelId="{10A23FBC-2BF9-44B2-9406-50479072BBFA}">
      <dsp:nvSpPr>
        <dsp:cNvPr id="0" name=""/>
        <dsp:cNvSpPr/>
      </dsp:nvSpPr>
      <dsp:spPr>
        <a:xfrm rot="19094542">
          <a:off x="4469859" y="2050677"/>
          <a:ext cx="2015556" cy="630963"/>
        </a:xfrm>
        <a:prstGeom prst="leftArrow">
          <a:avLst>
            <a:gd name="adj1" fmla="val 60000"/>
            <a:gd name="adj2" fmla="val 50000"/>
          </a:avLst>
        </a:prstGeom>
        <a:solidFill>
          <a:schemeClr val="bg1">
            <a:lumMod val="8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CCBF018-9D57-469A-AF38-335218919CF2}">
      <dsp:nvSpPr>
        <dsp:cNvPr id="0" name=""/>
        <dsp:cNvSpPr/>
      </dsp:nvSpPr>
      <dsp:spPr>
        <a:xfrm>
          <a:off x="4983731" y="824447"/>
          <a:ext cx="2847624" cy="1704645"/>
        </a:xfrm>
        <a:prstGeom prst="roundRect">
          <a:avLst>
            <a:gd name="adj" fmla="val 10000"/>
          </a:avLst>
        </a:prstGeom>
        <a:solidFill>
          <a:srgbClr val="C00000"/>
        </a:solidFill>
        <a:ln w="25400" cap="flat" cmpd="sng" algn="ctr">
          <a:solidFill>
            <a:schemeClr val="tx1"/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400" kern="1200" dirty="0" smtClean="0">
              <a:latin typeface="Tekton Pro" pitchFamily="34" charset="0"/>
              <a:ea typeface="Microsoft YaHei" pitchFamily="34" charset="-122"/>
            </a:rPr>
            <a:t>Una de las economías más importantes de la región.</a:t>
          </a:r>
          <a:endParaRPr lang="es-CO" sz="2400" kern="1200" dirty="0"/>
        </a:p>
      </dsp:txBody>
      <dsp:txXfrm>
        <a:off x="5033658" y="874374"/>
        <a:ext cx="2747770" cy="160479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7D82889-2678-4AAD-A988-D37F62CEC447}">
      <dsp:nvSpPr>
        <dsp:cNvPr id="0" name=""/>
        <dsp:cNvSpPr/>
      </dsp:nvSpPr>
      <dsp:spPr>
        <a:xfrm>
          <a:off x="586227" y="1766836"/>
          <a:ext cx="1326142" cy="851339"/>
        </a:xfrm>
        <a:prstGeom prst="roundRect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7000" b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D737FC6-55B0-46DD-92A0-F2732491EECB}">
      <dsp:nvSpPr>
        <dsp:cNvPr id="0" name=""/>
        <dsp:cNvSpPr/>
      </dsp:nvSpPr>
      <dsp:spPr>
        <a:xfrm>
          <a:off x="226179" y="2656655"/>
          <a:ext cx="2107697" cy="59698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Alojamiento en habitación doble por 12 noches - 13días</a:t>
          </a:r>
          <a:endParaRPr lang="es-CO" sz="1100" kern="1200" dirty="0"/>
        </a:p>
      </dsp:txBody>
      <dsp:txXfrm>
        <a:off x="226179" y="2656655"/>
        <a:ext cx="2107697" cy="596984"/>
      </dsp:txXfrm>
    </dsp:sp>
    <dsp:sp modelId="{D23A882B-BCC3-43A5-8E1C-ABE63A06691D}">
      <dsp:nvSpPr>
        <dsp:cNvPr id="0" name=""/>
        <dsp:cNvSpPr/>
      </dsp:nvSpPr>
      <dsp:spPr>
        <a:xfrm>
          <a:off x="2926365" y="723428"/>
          <a:ext cx="1354764" cy="995470"/>
        </a:xfrm>
        <a:prstGeom prst="roundRect">
          <a:avLst/>
        </a:prstGeom>
        <a:blipFill>
          <a:blip xmlns:r="http://schemas.openxmlformats.org/officeDocument/2006/relationships"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4000" b="-2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BCADB4-6647-4688-BAB4-AE7F8F51A549}">
      <dsp:nvSpPr>
        <dsp:cNvPr id="0" name=""/>
        <dsp:cNvSpPr/>
      </dsp:nvSpPr>
      <dsp:spPr>
        <a:xfrm>
          <a:off x="2549899" y="1783080"/>
          <a:ext cx="2107697" cy="57350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Tiquetes aéreos Bogotá-Lima-Bogotá</a:t>
          </a:r>
          <a:endParaRPr lang="es-CO" sz="1100" kern="1200" dirty="0"/>
        </a:p>
      </dsp:txBody>
      <dsp:txXfrm>
        <a:off x="2549899" y="1783080"/>
        <a:ext cx="2107697" cy="573501"/>
      </dsp:txXfrm>
    </dsp:sp>
    <dsp:sp modelId="{D8B65E6E-7F05-4484-9C74-3B2DE1200C65}">
      <dsp:nvSpPr>
        <dsp:cNvPr id="0" name=""/>
        <dsp:cNvSpPr/>
      </dsp:nvSpPr>
      <dsp:spPr>
        <a:xfrm>
          <a:off x="4801640" y="1155474"/>
          <a:ext cx="1671656" cy="1283747"/>
        </a:xfrm>
        <a:prstGeom prst="roundRect">
          <a:avLst/>
        </a:prstGeom>
        <a:blipFill>
          <a:blip xmlns:r="http://schemas.openxmlformats.org/officeDocument/2006/relationships"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6000" b="-6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855270-32FD-48C2-9266-FA84EB1A9A16}">
      <dsp:nvSpPr>
        <dsp:cNvPr id="0" name=""/>
        <dsp:cNvSpPr/>
      </dsp:nvSpPr>
      <dsp:spPr>
        <a:xfrm>
          <a:off x="4638167" y="2229504"/>
          <a:ext cx="2107697" cy="34661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Transporte  en la ciudad de Lima</a:t>
          </a:r>
          <a:endParaRPr lang="es-CO" sz="1100" kern="1200" dirty="0"/>
        </a:p>
      </dsp:txBody>
      <dsp:txXfrm>
        <a:off x="4638167" y="2229504"/>
        <a:ext cx="2107697" cy="346617"/>
      </dsp:txXfrm>
    </dsp:sp>
    <dsp:sp modelId="{DA5CCB1D-45B7-4A8F-830C-428B471E0AC4}">
      <dsp:nvSpPr>
        <dsp:cNvPr id="0" name=""/>
        <dsp:cNvSpPr/>
      </dsp:nvSpPr>
      <dsp:spPr>
        <a:xfrm>
          <a:off x="3026321" y="2613814"/>
          <a:ext cx="1491680" cy="996501"/>
        </a:xfrm>
        <a:prstGeom prst="roundRect">
          <a:avLst/>
        </a:prstGeom>
        <a:blipFill>
          <a:blip xmlns:r="http://schemas.openxmlformats.org/officeDocument/2006/relationships"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3000" b="-1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25D3F7-B0D0-472E-9C0A-36452DBC32BB}">
      <dsp:nvSpPr>
        <dsp:cNvPr id="0" name=""/>
        <dsp:cNvSpPr/>
      </dsp:nvSpPr>
      <dsp:spPr>
        <a:xfrm>
          <a:off x="2746471" y="3541874"/>
          <a:ext cx="2107697" cy="781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Alimentación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Desayuno por   13 días</a:t>
          </a:r>
        </a:p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Almuerzo por 12 días</a:t>
          </a:r>
          <a:endParaRPr lang="es-CO" sz="1100" kern="1200" dirty="0"/>
        </a:p>
      </dsp:txBody>
      <dsp:txXfrm>
        <a:off x="2746471" y="3541874"/>
        <a:ext cx="2107697" cy="781955"/>
      </dsp:txXfrm>
    </dsp:sp>
    <dsp:sp modelId="{DF517952-EF64-427B-86A3-654F8B371A83}">
      <dsp:nvSpPr>
        <dsp:cNvPr id="0" name=""/>
        <dsp:cNvSpPr/>
      </dsp:nvSpPr>
      <dsp:spPr>
        <a:xfrm>
          <a:off x="604996" y="3623545"/>
          <a:ext cx="1659495" cy="1141083"/>
        </a:xfrm>
        <a:prstGeom prst="round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1000" b="-1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FE0B0FC-8297-4D37-9F8D-C13101ED2E45}">
      <dsp:nvSpPr>
        <dsp:cNvPr id="0" name=""/>
        <dsp:cNvSpPr/>
      </dsp:nvSpPr>
      <dsp:spPr>
        <a:xfrm>
          <a:off x="442208" y="4766007"/>
          <a:ext cx="2107697" cy="781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Curso académico</a:t>
          </a:r>
          <a:endParaRPr lang="es-CO" sz="1100" kern="1200" dirty="0"/>
        </a:p>
        <a:p>
          <a:pPr marL="57150" lvl="1" indent="-57150" algn="ct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900" kern="120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Programa académico intensivo</a:t>
          </a:r>
          <a:endParaRPr lang="es-CO" sz="900" kern="1200" dirty="0" smtClean="0">
            <a:solidFill>
              <a:schemeClr val="bg1">
                <a:lumMod val="65000"/>
              </a:schemeClr>
            </a:solidFill>
            <a:latin typeface="Tekton Pro" pitchFamily="34" charset="0"/>
          </a:endParaRPr>
        </a:p>
        <a:p>
          <a:pPr marL="57150" lvl="1" indent="-57150" algn="ct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9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Uso de aulas</a:t>
          </a:r>
        </a:p>
        <a:p>
          <a:pPr marL="57150" lvl="1" indent="-57150" algn="ct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9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Certificado</a:t>
          </a:r>
        </a:p>
      </dsp:txBody>
      <dsp:txXfrm>
        <a:off x="442208" y="4766007"/>
        <a:ext cx="2107697" cy="781955"/>
      </dsp:txXfrm>
    </dsp:sp>
    <dsp:sp modelId="{80CD1CB3-FFF9-4C7C-A161-9152B8844048}">
      <dsp:nvSpPr>
        <dsp:cNvPr id="0" name=""/>
        <dsp:cNvSpPr/>
      </dsp:nvSpPr>
      <dsp:spPr>
        <a:xfrm>
          <a:off x="5128382" y="3171706"/>
          <a:ext cx="1066473" cy="942334"/>
        </a:xfrm>
        <a:prstGeom prst="roundRect">
          <a:avLst/>
        </a:prstGeom>
        <a:blipFill>
          <a:blip xmlns:r="http://schemas.openxmlformats.org/officeDocument/2006/relationships"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22000" b="-22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6311EA7-5BA9-483E-B243-EC3A402BE76D}">
      <dsp:nvSpPr>
        <dsp:cNvPr id="0" name=""/>
        <dsp:cNvSpPr/>
      </dsp:nvSpPr>
      <dsp:spPr>
        <a:xfrm>
          <a:off x="4926190" y="4139643"/>
          <a:ext cx="1354764" cy="25867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Seguro Medico</a:t>
          </a:r>
          <a:endParaRPr lang="es-CO" sz="1100" kern="1200" dirty="0"/>
        </a:p>
      </dsp:txBody>
      <dsp:txXfrm>
        <a:off x="4926190" y="4139643"/>
        <a:ext cx="1354764" cy="258670"/>
      </dsp:txXfrm>
    </dsp:sp>
    <dsp:sp modelId="{0B52BCEC-2247-4EB5-8BDC-413439327CD2}">
      <dsp:nvSpPr>
        <dsp:cNvPr id="0" name=""/>
        <dsp:cNvSpPr/>
      </dsp:nvSpPr>
      <dsp:spPr>
        <a:xfrm>
          <a:off x="6863190" y="4035796"/>
          <a:ext cx="1795125" cy="1292112"/>
        </a:xfrm>
        <a:prstGeom prst="round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t="-4000" b="-4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ABC2C22-B450-4D5F-8B50-8E072FFE410F}">
      <dsp:nvSpPr>
        <dsp:cNvPr id="0" name=""/>
        <dsp:cNvSpPr/>
      </dsp:nvSpPr>
      <dsp:spPr>
        <a:xfrm>
          <a:off x="6706904" y="5408098"/>
          <a:ext cx="2107697" cy="781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latin typeface="Tekton Pro" pitchFamily="34" charset="0"/>
            </a:rPr>
            <a:t>Visitas turísticas</a:t>
          </a:r>
          <a:endParaRPr lang="es-CO" sz="1100" kern="1200" dirty="0"/>
        </a:p>
        <a:p>
          <a:pPr marL="57150" lvl="1" indent="-57150" algn="ct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900" kern="120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City Tour Lima nocturno </a:t>
          </a:r>
          <a:endParaRPr lang="es-CO" sz="900" kern="1200" dirty="0" smtClean="0">
            <a:solidFill>
              <a:schemeClr val="bg1">
                <a:lumMod val="65000"/>
              </a:schemeClr>
            </a:solidFill>
            <a:latin typeface="Tekton Pro" pitchFamily="34" charset="0"/>
          </a:endParaRPr>
        </a:p>
      </dsp:txBody>
      <dsp:txXfrm>
        <a:off x="6706904" y="5408098"/>
        <a:ext cx="2107697" cy="781955"/>
      </dsp:txXfrm>
    </dsp:sp>
    <dsp:sp modelId="{100F66FD-763F-4957-8DEF-9C04C856D140}">
      <dsp:nvSpPr>
        <dsp:cNvPr id="0" name=""/>
        <dsp:cNvSpPr/>
      </dsp:nvSpPr>
      <dsp:spPr>
        <a:xfrm>
          <a:off x="6583629" y="3240439"/>
          <a:ext cx="2107697" cy="1452203"/>
        </a:xfrm>
        <a:prstGeom prst="roundRect">
          <a:avLst/>
        </a:prstGeom>
        <a:noFill/>
        <a:ln w="25400" cap="flat" cmpd="sng" algn="ctr">
          <a:noFill/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C0467AA-49D2-411F-AC09-AAA24282FE26}">
      <dsp:nvSpPr>
        <dsp:cNvPr id="0" name=""/>
        <dsp:cNvSpPr/>
      </dsp:nvSpPr>
      <dsp:spPr>
        <a:xfrm>
          <a:off x="3486009" y="5676468"/>
          <a:ext cx="2107697" cy="78195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8232" tIns="78232" rIns="78232" bIns="0" numCol="1" spcCol="1270" anchor="t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1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Cena de bienvenida – show típico</a:t>
          </a:r>
        </a:p>
        <a:p>
          <a:pPr marL="57150" lvl="1" indent="-57150" algn="ctr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s-CO" sz="9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Visita Record </a:t>
          </a:r>
          <a:r>
            <a:rPr lang="es-CO" sz="900" kern="1200" dirty="0" err="1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Guinness</a:t>
          </a:r>
          <a:r>
            <a:rPr lang="es-CO" sz="900" kern="1200" dirty="0" smtClean="0">
              <a:solidFill>
                <a:schemeClr val="bg1">
                  <a:lumMod val="65000"/>
                </a:schemeClr>
              </a:solidFill>
              <a:latin typeface="Tekton Pro" pitchFamily="34" charset="0"/>
            </a:rPr>
            <a:t> – Patrimonio de la Ciudad</a:t>
          </a:r>
        </a:p>
      </dsp:txBody>
      <dsp:txXfrm>
        <a:off x="3486009" y="5676468"/>
        <a:ext cx="2107697" cy="78195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7697D2-2D41-44B9-A139-93A386EA8848}">
      <dsp:nvSpPr>
        <dsp:cNvPr id="0" name=""/>
        <dsp:cNvSpPr/>
      </dsp:nvSpPr>
      <dsp:spPr>
        <a:xfrm rot="10800000">
          <a:off x="1412702" y="2068"/>
          <a:ext cx="4549105" cy="1067499"/>
        </a:xfrm>
        <a:prstGeom prst="homePlate">
          <a:avLst/>
        </a:prstGeom>
        <a:solidFill>
          <a:schemeClr val="accent4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0738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s-PE" sz="1300" b="1" i="0" u="none" strike="noStrike" kern="1200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Lucida Grande"/>
              <a:cs typeface="Arial" pitchFamily="34" charset="0"/>
            </a:rPr>
            <a:t>DIA 1.- Cusco</a:t>
          </a:r>
          <a:endParaRPr kumimoji="0" lang="es-PE" sz="13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  <a:p>
          <a:pPr lvl="0" algn="ctr" defTabSz="5778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b="0" i="0" kern="1200" dirty="0" smtClean="0"/>
            <a:t>Recepción en el aeropuerto  de Cusco,  y traslado al  </a:t>
          </a:r>
          <a:r>
            <a:rPr lang="es-CO" sz="1300" b="1" i="0" kern="1200" dirty="0" smtClean="0"/>
            <a:t>Hotel. </a:t>
          </a:r>
          <a:r>
            <a:rPr lang="es-CO" sz="1300" b="0" i="0" u="sng" kern="1200" dirty="0" smtClean="0"/>
            <a:t>EXCURSION AL VALLE SAGRADO DE LOS INCAS- CON CONECCION  A AGUAS CALIENTES – MACHUPICCHU.</a:t>
          </a:r>
          <a:endParaRPr kumimoji="0" lang="es-PE" sz="1300" b="0" i="0" u="none" strike="noStrike" kern="1200" cap="none" normalizeH="0" baseline="0" dirty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cs typeface="Arial" pitchFamily="34" charset="0"/>
          </a:endParaRPr>
        </a:p>
      </dsp:txBody>
      <dsp:txXfrm rot="10800000">
        <a:off x="1679577" y="2068"/>
        <a:ext cx="4282230" cy="1067499"/>
      </dsp:txXfrm>
    </dsp:sp>
    <dsp:sp modelId="{5D7AB2AA-43D8-461A-A864-E8FC0C177FB2}">
      <dsp:nvSpPr>
        <dsp:cNvPr id="0" name=""/>
        <dsp:cNvSpPr/>
      </dsp:nvSpPr>
      <dsp:spPr>
        <a:xfrm>
          <a:off x="878952" y="2068"/>
          <a:ext cx="1067499" cy="1067499"/>
        </a:xfrm>
        <a:prstGeom prst="ellipse">
          <a:avLst/>
        </a:prstGeom>
        <a:blipFill>
          <a:blip xmlns:r="http://schemas.openxmlformats.org/officeDocument/2006/relationships" r:embed="rId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17000" r="-17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DB3383C-31D1-45B6-96BE-EACD063DA6C6}">
      <dsp:nvSpPr>
        <dsp:cNvPr id="0" name=""/>
        <dsp:cNvSpPr/>
      </dsp:nvSpPr>
      <dsp:spPr>
        <a:xfrm rot="10800000">
          <a:off x="924571" y="1388224"/>
          <a:ext cx="5199945" cy="1400014"/>
        </a:xfrm>
        <a:prstGeom prst="homePlate">
          <a:avLst/>
        </a:prstGeom>
        <a:solidFill>
          <a:srgbClr val="92D05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0738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b="1" kern="1200" dirty="0" smtClean="0"/>
            <a:t>DIA 2   </a:t>
          </a:r>
          <a:r>
            <a:rPr lang="es-CO" sz="1300" b="1" i="0" u="sng" kern="1200" dirty="0" smtClean="0"/>
            <a:t>EXCURSION A LA CIUDADELA DE MACHUPICCHU</a:t>
          </a:r>
          <a:endParaRPr lang="es-CO" sz="1300" kern="1200" dirty="0"/>
        </a:p>
      </dsp:txBody>
      <dsp:txXfrm rot="10800000">
        <a:off x="1274574" y="1388224"/>
        <a:ext cx="4849942" cy="1400014"/>
      </dsp:txXfrm>
    </dsp:sp>
    <dsp:sp modelId="{07E3810E-F19C-4A84-AF25-38D3F5F08C35}">
      <dsp:nvSpPr>
        <dsp:cNvPr id="0" name=""/>
        <dsp:cNvSpPr/>
      </dsp:nvSpPr>
      <dsp:spPr>
        <a:xfrm>
          <a:off x="716242" y="1554482"/>
          <a:ext cx="1067499" cy="1067499"/>
        </a:xfrm>
        <a:prstGeom prst="ellipse">
          <a:avLst/>
        </a:prstGeom>
        <a:blipFill>
          <a:blip xmlns:r="http://schemas.openxmlformats.org/officeDocument/2006/relationships"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20000" r="-20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40FE1F1-095E-4BFA-99B7-DD0D95C2DE75}">
      <dsp:nvSpPr>
        <dsp:cNvPr id="0" name=""/>
        <dsp:cNvSpPr/>
      </dsp:nvSpPr>
      <dsp:spPr>
        <a:xfrm rot="10800000">
          <a:off x="1412702" y="3106895"/>
          <a:ext cx="4549105" cy="1067499"/>
        </a:xfrm>
        <a:prstGeom prst="homePlate">
          <a:avLst/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0738" tIns="49530" rIns="92456" bIns="4953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PE" sz="1300" b="1" i="0" kern="1200" dirty="0" smtClean="0"/>
            <a:t>DIA 3.- De retorno a la capital</a:t>
          </a:r>
          <a:endParaRPr lang="es-PE" sz="1300" b="0" i="0" kern="1200" dirty="0" smtClean="0"/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300" b="0" i="0" kern="1200" dirty="0" smtClean="0"/>
            <a:t>Desayuno en el hotel. A hora oportuna, traslado al aeropuerto para tomar el vuelo de retorno.</a:t>
          </a:r>
          <a:endParaRPr lang="es-CO" sz="1300" kern="1200" dirty="0"/>
        </a:p>
      </dsp:txBody>
      <dsp:txXfrm rot="10800000">
        <a:off x="1679577" y="3106895"/>
        <a:ext cx="4282230" cy="1067499"/>
      </dsp:txXfrm>
    </dsp:sp>
    <dsp:sp modelId="{9DD96B62-31A8-491C-9ABE-282D3EDA5614}">
      <dsp:nvSpPr>
        <dsp:cNvPr id="0" name=""/>
        <dsp:cNvSpPr/>
      </dsp:nvSpPr>
      <dsp:spPr>
        <a:xfrm>
          <a:off x="878952" y="3106895"/>
          <a:ext cx="1067499" cy="1067499"/>
        </a:xfrm>
        <a:prstGeom prst="ellipse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 l="-43000" r="-43000"/>
          </a:stretch>
        </a:blip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pList1">
  <dgm:title val=""/>
  <dgm:desc val=""/>
  <dgm:catLst>
    <dgm:cat type="list" pri="2000"/>
    <dgm:cat type="picture" pri="2500"/>
    <dgm:cat type="pictureconvert" pri="2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 useDef="1">
    <dgm:dataModel>
      <dgm:ptLst/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3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w" for="ch" ptType="sibTrans" refType="w" refFor="ch" refForName="compNode" op="equ" fact="0.1"/>
      <dgm:constr type="sp" refType="w" refFor="ch" refForName="compNode" op="equ" fact="0.1"/>
      <dgm:constr type="primFontSz" for="des" ptType="node" op="equ" val="65"/>
    </dgm:constrLst>
    <dgm:ruleLst/>
    <dgm:forEach name="Name4" axis="ch" ptType="node">
      <dgm:layoutNode name="compNode">
        <dgm:alg type="composite">
          <dgm:param type="ar" val="0.943"/>
        </dgm:alg>
        <dgm:shape xmlns:r="http://schemas.openxmlformats.org/officeDocument/2006/relationships" r:blip="">
          <dgm:adjLst/>
        </dgm:shape>
        <dgm:presOf axis="self"/>
        <dgm:constrLst>
          <dgm:constr type="h" refType="w" fact="1.06"/>
          <dgm:constr type="h" for="ch" forName="pictRect" refType="h" fact="0.65"/>
          <dgm:constr type="w" for="ch" forName="pictRect" refType="w"/>
          <dgm:constr type="l" for="ch" forName="pictRect"/>
          <dgm:constr type="t" for="ch" forName="pictRect"/>
          <dgm:constr type="w" for="ch" forName="textRect" refType="w"/>
          <dgm:constr type="h" for="ch" forName="textRect" refType="h" fact="0.35"/>
          <dgm:constr type="l" for="ch" forName="textRect"/>
          <dgm:constr type="t" for="ch" forName="textRect" refType="b" refFor="ch" refForName="pictRect"/>
        </dgm:constrLst>
        <dgm:ruleLst/>
        <dgm:layoutNode name="pictRect">
          <dgm:alg type="sp"/>
          <dgm:shape xmlns:r="http://schemas.openxmlformats.org/officeDocument/2006/relationships" type="roundRect" r:blip="" blipPhldr="1">
            <dgm:adjLst/>
          </dgm:shape>
          <dgm:presOf/>
          <dgm:constrLst/>
          <dgm:ruleLst/>
        </dgm:layoutNode>
        <dgm:layoutNode name="textRect" styleLbl="revTx">
          <dgm:varLst>
            <dgm:bulletEnabled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bMarg"/>
          </dgm:constrLst>
          <dgm:ruleLst>
            <dgm:rule type="primFontSz" val="5" fact="NaN" max="NaN"/>
          </dgm:ruleLst>
        </dgm:layoutNode>
      </dgm:layoutNode>
      <dgm:forEach name="Name5" axis="followSib" ptType="sibTrans" cnt="1">
        <dgm:layoutNode name="sibTrans">
          <dgm:alg type="sp"/>
          <dgm:shape xmlns:r="http://schemas.openxmlformats.org/officeDocument/2006/relationships" type="rect" r:blip="" hideGeom="1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s-CO" smtClean="0"/>
              <a:t>Misión estudiantil Perú 2012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744EC5E-B4D3-4F68-A3EB-567463F3A73B}" type="datetimeFigureOut">
              <a:rPr lang="es-CO" smtClean="0"/>
              <a:t>02/07/2014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E018C46-4E8C-4EA8-A786-4504E9A12EDE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90593772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s-CO" smtClean="0"/>
              <a:t>Misión estudiantil Perú 2012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DD77F7-137A-454F-8E7A-29C18C4CE5B0}" type="datetimeFigureOut">
              <a:rPr lang="es-CO" smtClean="0"/>
              <a:t>02/07/2014</a:t>
            </a:fld>
            <a:endParaRPr lang="es-CO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O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D15BBF-D1F6-46DC-AE15-3BA967AD1407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768607892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3 Marcador de encabezado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s-CO" smtClean="0"/>
              <a:t>Misión estudiantil Perú 2012</a:t>
            </a:r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8BD15BBF-D1F6-46DC-AE15-3BA967AD1407}" type="slidenum">
              <a:rPr lang="es-CO" smtClean="0"/>
              <a:t>14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6548494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D15BBF-D1F6-46DC-AE15-3BA967AD1407}" type="slidenum">
              <a:rPr lang="es-CO" smtClean="0"/>
              <a:t>17</a:t>
            </a:fld>
            <a:endParaRPr lang="es-CO"/>
          </a:p>
        </p:txBody>
      </p:sp>
      <p:sp>
        <p:nvSpPr>
          <p:cNvPr id="5" name="4 Marcador de encabezado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r>
              <a:rPr lang="es-CO" smtClean="0"/>
              <a:t>Misión estudiantil Perú 2012</a:t>
            </a:r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41670572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1985B7-5321-4098-9D41-03CE8756423B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1676520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10E6856-B4CB-4672-B2BD-942E34ED3159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4046315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70B6C9-41C9-47E6-BE06-D00EC3820FD9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18395356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2CE72B-43C3-47FF-ADCF-41D887470C63}" type="datetime1">
              <a:rPr lang="es-CO" smtClean="0"/>
              <a:t>02/07/2014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669062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8FC29C-829C-4DC3-A2F1-D34D1BC7A38D}" type="datetime1">
              <a:rPr lang="es-CO" smtClean="0"/>
              <a:t>02/07/2014</a:t>
            </a:fld>
            <a:endParaRPr lang="es-CO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322494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C3D1FF5-5778-48C8-ACAA-6420BA132A86}" type="datetime1">
              <a:rPr lang="es-CO" smtClean="0"/>
              <a:t>02/07/2014</a:t>
            </a:fld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636258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795AD5-5696-4B5F-BE68-FF09976D9B3A}" type="datetime1">
              <a:rPr lang="es-CO" smtClean="0"/>
              <a:t>02/07/2014</a:t>
            </a:fld>
            <a:endParaRPr lang="es-CO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215695863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7AF4EE-33C7-4F02-B140-A1F2F74C1DCC}" type="datetime1">
              <a:rPr lang="es-CO" smtClean="0"/>
              <a:t>02/07/2014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511305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2CE0DA-D182-4795-A331-126DABF46DE5}" type="datetime1">
              <a:rPr lang="es-CO" smtClean="0"/>
              <a:t>02/07/2014</a:t>
            </a:fld>
            <a:endParaRPr lang="es-CO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9121915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9A12AF-C6D0-451A-BA5F-A6F764766F53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2265539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CBB9C-7CE6-4045-B2D2-42B8FD007996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67459477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CO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CO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37DB38-0772-4DBB-89EE-71F88BC58468}" type="datetime1">
              <a:rPr lang="es-CO" smtClean="0"/>
              <a:t>02/07/2014</a:t>
            </a:fld>
            <a:endParaRPr lang="es-CO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AE5E16-5F37-4997-B2FF-7B3D237BB4CC}" type="slidenum">
              <a:rPr lang="es-CO" smtClean="0"/>
              <a:t>‹Nº›</a:t>
            </a:fld>
            <a:endParaRPr lang="es-CO"/>
          </a:p>
        </p:txBody>
      </p:sp>
    </p:spTree>
    <p:extLst>
      <p:ext uri="{BB962C8B-B14F-4D97-AF65-F5344CB8AC3E}">
        <p14:creationId xmlns:p14="http://schemas.microsoft.com/office/powerpoint/2010/main" val="3485176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.xml"/><Relationship Id="rId13" Type="http://schemas.openxmlformats.org/officeDocument/2006/relationships/image" Target="../media/image3.jpeg"/><Relationship Id="rId3" Type="http://schemas.openxmlformats.org/officeDocument/2006/relationships/diagramLayout" Target="../diagrams/layout1.xml"/><Relationship Id="rId7" Type="http://schemas.openxmlformats.org/officeDocument/2006/relationships/diagramData" Target="../diagrams/data2.xml"/><Relationship Id="rId12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1.xml"/><Relationship Id="rId10" Type="http://schemas.openxmlformats.org/officeDocument/2006/relationships/diagramColors" Target="../diagrams/colors2.xml"/><Relationship Id="rId4" Type="http://schemas.openxmlformats.org/officeDocument/2006/relationships/diagramQuickStyle" Target="../diagrams/quickStyle1.xml"/><Relationship Id="rId9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5.jpeg"/><Relationship Id="rId7" Type="http://schemas.openxmlformats.org/officeDocument/2006/relationships/image" Target="../media/image9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jpeg"/><Relationship Id="rId11" Type="http://schemas.openxmlformats.org/officeDocument/2006/relationships/image" Target="../media/image13.jpeg"/><Relationship Id="rId5" Type="http://schemas.openxmlformats.org/officeDocument/2006/relationships/image" Target="../media/image7.jpeg"/><Relationship Id="rId10" Type="http://schemas.openxmlformats.org/officeDocument/2006/relationships/image" Target="../media/image12.jpeg"/><Relationship Id="rId4" Type="http://schemas.openxmlformats.org/officeDocument/2006/relationships/image" Target="../media/image6.jpeg"/><Relationship Id="rId9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hyperlink" Target="http://www.cientifica.edu.pe/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jpeg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Relationship Id="rId9" Type="http://schemas.openxmlformats.org/officeDocument/2006/relationships/image" Target="../media/image24.png"/></Relationships>
</file>

<file path=ppt/slides/_rels/slide1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diagramLayout" Target="../diagrams/layout4.xml"/><Relationship Id="rId7" Type="http://schemas.openxmlformats.org/officeDocument/2006/relationships/image" Target="../media/image3.jpeg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Relationship Id="rId9" Type="http://schemas.microsoft.com/office/2007/relationships/hdphoto" Target="../media/hdphoto2.wdp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O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pic>
        <p:nvPicPr>
          <p:cNvPr id="5" name="Picture 2" descr="C:\Documents and Settings\COLPERU\Escritorio\fotos PERÚ\fondos\bandera-peru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52536" y="0"/>
            <a:ext cx="9396536" cy="6858000"/>
          </a:xfrm>
          <a:prstGeom prst="rect">
            <a:avLst/>
          </a:prstGeom>
          <a:noFill/>
        </p:spPr>
      </p:pic>
      <p:sp>
        <p:nvSpPr>
          <p:cNvPr id="6" name="5 CuadroTexto"/>
          <p:cNvSpPr txBox="1"/>
          <p:nvPr/>
        </p:nvSpPr>
        <p:spPr>
          <a:xfrm rot="-1020000">
            <a:off x="4253284" y="5094471"/>
            <a:ext cx="424667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>
                <a:latin typeface="Pristina" pitchFamily="66" charset="0"/>
                <a:ea typeface="DFKai-SB" pitchFamily="65" charset="-120"/>
              </a:rPr>
              <a:t>Misión estudiantil al Perú </a:t>
            </a:r>
            <a:r>
              <a:rPr lang="es-CO" sz="3200" b="1" dirty="0" smtClean="0">
                <a:latin typeface="Pristina" pitchFamily="66" charset="0"/>
                <a:ea typeface="DFKai-SB" pitchFamily="65" charset="-120"/>
              </a:rPr>
              <a:t>2014</a:t>
            </a:r>
          </a:p>
          <a:p>
            <a:pPr algn="r"/>
            <a:r>
              <a:rPr lang="es-CO" sz="3200" b="1" dirty="0" smtClean="0">
                <a:latin typeface="Pristina" pitchFamily="66" charset="0"/>
                <a:ea typeface="DFKai-SB" pitchFamily="65" charset="-120"/>
              </a:rPr>
              <a:t>Septiembre 21 a Octubre 3</a:t>
            </a:r>
            <a:endParaRPr lang="es-CO" sz="3200" b="1" dirty="0">
              <a:latin typeface="Pristina" pitchFamily="66" charset="0"/>
              <a:ea typeface="DFKai-SB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651475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7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8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14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14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9" decel="50000" autoRev="1" fill="hold">
                                          <p:stCondLst>
                                            <p:cond delay="114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4" fill="hold">
                                          <p:stCondLst>
                                            <p:cond delay="216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 rot="1500000">
            <a:off x="6888947" y="289017"/>
            <a:ext cx="2026568" cy="850106"/>
          </a:xfrm>
        </p:spPr>
        <p:txBody>
          <a:bodyPr/>
          <a:lstStyle/>
          <a:p>
            <a:r>
              <a:rPr lang="es-CO" b="1" dirty="0" smtClean="0">
                <a:solidFill>
                  <a:srgbClr val="C00000"/>
                </a:solidFill>
                <a:latin typeface="Gabriola" pitchFamily="82" charset="0"/>
              </a:rPr>
              <a:t>El </a:t>
            </a:r>
            <a:r>
              <a:rPr lang="es-CO" b="1" dirty="0" smtClean="0">
                <a:solidFill>
                  <a:srgbClr val="C00000"/>
                </a:solidFill>
                <a:latin typeface="Pristina" pitchFamily="66" charset="0"/>
              </a:rPr>
              <a:t>Perú</a:t>
            </a:r>
            <a:endParaRPr lang="es-CO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9208518"/>
              </p:ext>
            </p:extLst>
          </p:nvPr>
        </p:nvGraphicFramePr>
        <p:xfrm>
          <a:off x="395536" y="548680"/>
          <a:ext cx="8291264" cy="59046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graphicFrame>
        <p:nvGraphicFramePr>
          <p:cNvPr id="7" name="6 Diagrama"/>
          <p:cNvGraphicFramePr/>
          <p:nvPr>
            <p:extLst>
              <p:ext uri="{D42A27DB-BD31-4B8C-83A1-F6EECF244321}">
                <p14:modId xmlns:p14="http://schemas.microsoft.com/office/powerpoint/2010/main" val="3534675658"/>
              </p:ext>
            </p:extLst>
          </p:nvPr>
        </p:nvGraphicFramePr>
        <p:xfrm>
          <a:off x="899592" y="1052736"/>
          <a:ext cx="7560840" cy="5200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pic>
        <p:nvPicPr>
          <p:cNvPr id="9" name="8 Imagen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293096"/>
            <a:ext cx="2664296" cy="1776197"/>
          </a:xfrm>
          <a:prstGeom prst="rect">
            <a:avLst/>
          </a:prstGeom>
        </p:spPr>
      </p:pic>
      <p:pic>
        <p:nvPicPr>
          <p:cNvPr id="10" name="9 Imagen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4010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19 Grupo"/>
          <p:cNvGrpSpPr/>
          <p:nvPr/>
        </p:nvGrpSpPr>
        <p:grpSpPr>
          <a:xfrm>
            <a:off x="-756592" y="0"/>
            <a:ext cx="10441160" cy="7744817"/>
            <a:chOff x="-756592" y="0"/>
            <a:chExt cx="10441160" cy="7744817"/>
          </a:xfrm>
        </p:grpSpPr>
        <p:pic>
          <p:nvPicPr>
            <p:cNvPr id="11" name="Picture 4" descr="Imagen15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588224" y="5229200"/>
              <a:ext cx="3096344" cy="251561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0244" name="Picture 4" descr="Imagen8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72000" y="5229200"/>
              <a:ext cx="2036617" cy="16288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5" name="Picture 4" descr="Imagen7"/>
            <p:cNvPicPr>
              <a:picLocks noChangeAspect="1" noChangeArrowheads="1"/>
            </p:cNvPicPr>
            <p:nvPr/>
          </p:nvPicPr>
          <p:blipFill>
            <a:blip r:embed="rId4" cstate="print"/>
            <a:srcRect/>
            <a:stretch>
              <a:fillRect/>
            </a:stretch>
          </p:blipFill>
          <p:spPr bwMode="auto">
            <a:xfrm>
              <a:off x="7118207" y="2564904"/>
              <a:ext cx="2025793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6" name="Picture 4" descr="PERU_img_12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0" y="0"/>
              <a:ext cx="2399775" cy="3429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7" name="Picture 4" descr="Imagen11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2339752" y="2564904"/>
              <a:ext cx="2815099" cy="26642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4" descr="Imagen16"/>
            <p:cNvPicPr>
              <a:picLocks noChangeAspect="1" noChangeArrowheads="1"/>
            </p:cNvPicPr>
            <p:nvPr/>
          </p:nvPicPr>
          <p:blipFill>
            <a:blip r:embed="rId7" cstate="print"/>
            <a:srcRect/>
            <a:stretch>
              <a:fillRect/>
            </a:stretch>
          </p:blipFill>
          <p:spPr bwMode="auto">
            <a:xfrm>
              <a:off x="-756592" y="3212976"/>
              <a:ext cx="3312368" cy="364502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3" name="Picture 4" descr="Imagen19"/>
            <p:cNvPicPr>
              <a:picLocks noChangeAspect="1" noChangeArrowheads="1"/>
            </p:cNvPicPr>
            <p:nvPr/>
          </p:nvPicPr>
          <p:blipFill>
            <a:blip r:embed="rId8" cstate="print"/>
            <a:srcRect/>
            <a:stretch>
              <a:fillRect/>
            </a:stretch>
          </p:blipFill>
          <p:spPr bwMode="auto">
            <a:xfrm>
              <a:off x="2555776" y="4437112"/>
              <a:ext cx="2016224" cy="24928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4" descr="Imagen6"/>
            <p:cNvPicPr>
              <a:picLocks noChangeAspect="1" noChangeArrowheads="1"/>
            </p:cNvPicPr>
            <p:nvPr/>
          </p:nvPicPr>
          <p:blipFill>
            <a:blip r:embed="rId9" cstate="print"/>
            <a:srcRect/>
            <a:stretch>
              <a:fillRect/>
            </a:stretch>
          </p:blipFill>
          <p:spPr bwMode="auto">
            <a:xfrm>
              <a:off x="5148064" y="2564904"/>
              <a:ext cx="2376264" cy="266880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7" name="Picture 4" descr="PERU_img_19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5940152" y="0"/>
              <a:ext cx="3203848" cy="256490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9" name="Picture 4" descr="Imagen5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95736" y="0"/>
              <a:ext cx="3799470" cy="259228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  <p:extLst>
      <p:ext uri="{BB962C8B-B14F-4D97-AF65-F5344CB8AC3E}">
        <p14:creationId xmlns:p14="http://schemas.microsoft.com/office/powerpoint/2010/main" val="1411392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 rot="1500000">
            <a:off x="6888947" y="289017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b="1" dirty="0" smtClean="0">
                <a:solidFill>
                  <a:srgbClr val="C00000"/>
                </a:solidFill>
                <a:latin typeface="Gabriola" pitchFamily="82" charset="0"/>
              </a:rPr>
              <a:t>COLPERÚ</a:t>
            </a:r>
            <a:endParaRPr lang="es-CO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619672" y="1844824"/>
            <a:ext cx="613854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200" dirty="0" smtClean="0">
                <a:latin typeface="Tekton Pro" pitchFamily="34" charset="0"/>
              </a:rPr>
              <a:t>La Cámara de Comercio e Integración Colombo Peruana – COLPERÚ </a:t>
            </a:r>
            <a:r>
              <a:rPr lang="es-CO" sz="2200" dirty="0">
                <a:latin typeface="Tekton Pro" pitchFamily="34" charset="0"/>
              </a:rPr>
              <a:t>es una entidad privada sin ánimo de lucro creada el 26 de Marzo de 1.998, que surgió con el objeto de fomentar el comercio y la integración binacional de Colombia - Perú, en todos sus órdenes. Para el cumplimiento de este objetivo COLPERÚ se vale de diferentes  herramientas como la realización de ferias, misiones comerciales, exploratorias y para este caso, misiones estudiantiles.</a:t>
            </a:r>
          </a:p>
        </p:txBody>
      </p:sp>
      <p:pic>
        <p:nvPicPr>
          <p:cNvPr id="5" name="4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09624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 rot="1500000">
            <a:off x="6888947" y="289017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3200" b="1" dirty="0" smtClean="0">
                <a:solidFill>
                  <a:srgbClr val="C00000"/>
                </a:solidFill>
                <a:latin typeface="Gabriola" pitchFamily="82" charset="0"/>
              </a:rPr>
              <a:t>Curso académico</a:t>
            </a:r>
            <a:endParaRPr lang="es-CO" sz="32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403647" y="2622391"/>
            <a:ext cx="649858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s-ES" sz="2000" dirty="0" smtClean="0">
                <a:latin typeface="Tekton Pro" pitchFamily="34" charset="0"/>
              </a:rPr>
              <a:t>Reforzar </a:t>
            </a:r>
            <a:r>
              <a:rPr lang="es-ES" sz="2000" dirty="0">
                <a:latin typeface="Tekton Pro" pitchFamily="34" charset="0"/>
              </a:rPr>
              <a:t>mediante una experiencia teórica -práctica internacional a realizarse </a:t>
            </a:r>
            <a:r>
              <a:rPr lang="es-ES" sz="2000" dirty="0" smtClean="0">
                <a:latin typeface="Tekton Pro" pitchFamily="34" charset="0"/>
              </a:rPr>
              <a:t>en la UNIVERSIDAD DE CIENCIAS APLICADAS DEL </a:t>
            </a:r>
            <a:r>
              <a:rPr lang="es-ES" sz="2000" dirty="0" err="1" smtClean="0">
                <a:latin typeface="Tekton Pro" pitchFamily="34" charset="0"/>
              </a:rPr>
              <a:t>PERÚ,los</a:t>
            </a:r>
            <a:r>
              <a:rPr lang="es-ES" sz="2000" dirty="0" smtClean="0">
                <a:latin typeface="Tekton Pro" pitchFamily="34" charset="0"/>
              </a:rPr>
              <a:t> </a:t>
            </a:r>
            <a:r>
              <a:rPr lang="es-ES" sz="2000" dirty="0">
                <a:latin typeface="Tekton Pro" pitchFamily="34" charset="0"/>
              </a:rPr>
              <a:t>propósitos de formación de los estudiantes de la </a:t>
            </a:r>
            <a:r>
              <a:rPr lang="es-ES" sz="2000" dirty="0" smtClean="0">
                <a:latin typeface="Tekton Pro" pitchFamily="34" charset="0"/>
              </a:rPr>
              <a:t>facultad de Comercio Internacional de </a:t>
            </a:r>
            <a:r>
              <a:rPr lang="es-ES" sz="2000" dirty="0">
                <a:latin typeface="Tekton Pro" pitchFamily="34" charset="0"/>
              </a:rPr>
              <a:t>la Universidad  </a:t>
            </a:r>
            <a:r>
              <a:rPr lang="es-ES" sz="2000" dirty="0" smtClean="0">
                <a:latin typeface="Tekton Pro" pitchFamily="34" charset="0"/>
              </a:rPr>
              <a:t>de Bogotá Jorge Tadeo Lozano con la experiencia del Perú</a:t>
            </a:r>
            <a:endParaRPr lang="es-CO" sz="2000" dirty="0">
              <a:latin typeface="Tekton Pro" pitchFamily="34" charset="0"/>
            </a:endParaRPr>
          </a:p>
          <a:p>
            <a:pPr algn="ctr"/>
            <a:endParaRPr lang="es-CO" sz="2000" dirty="0">
              <a:latin typeface="Tekton Pro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1403647" y="1836113"/>
            <a:ext cx="16889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spc="-300" dirty="0" smtClean="0">
                <a:latin typeface="Tekton Pro" pitchFamily="34" charset="0"/>
              </a:rPr>
              <a:t>OBJETIVO :</a:t>
            </a: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460" y="5085184"/>
            <a:ext cx="1450020" cy="145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046935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 rot="1500000">
            <a:off x="6888947" y="606309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3200" b="1" dirty="0" smtClean="0">
                <a:solidFill>
                  <a:srgbClr val="C00000"/>
                </a:solidFill>
                <a:latin typeface="Gabriola" pitchFamily="82" charset="0"/>
              </a:rPr>
              <a:t>¿Por que UPC?</a:t>
            </a:r>
            <a:endParaRPr lang="es-CO" sz="32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611560" y="1628800"/>
            <a:ext cx="7848872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dirty="0" smtClean="0">
                <a:latin typeface="Tekton Pro" pitchFamily="34" charset="0"/>
              </a:rPr>
              <a:t>Con su carrera Administración y negocios </a:t>
            </a:r>
            <a:r>
              <a:rPr lang="es-CO" sz="2000" dirty="0">
                <a:latin typeface="Tekton Pro" pitchFamily="34" charset="0"/>
              </a:rPr>
              <a:t>internacionales la UPC forma profesionales con una visión gerencial y estratégica de la administración aplicada al contexto global, expertos en identificar y aprovechar las oportunidades en los mercados internacionales</a:t>
            </a:r>
            <a:r>
              <a:rPr lang="es-CO" sz="2000" dirty="0" smtClean="0">
                <a:latin typeface="Tekton Pro" pitchFamily="34" charset="0"/>
              </a:rPr>
              <a:t>.</a:t>
            </a:r>
          </a:p>
          <a:p>
            <a:pPr algn="just"/>
            <a:endParaRPr lang="es-CO" sz="2000" dirty="0">
              <a:latin typeface="Tekton Pro" pitchFamily="34" charset="0"/>
            </a:endParaRPr>
          </a:p>
          <a:p>
            <a:pPr algn="just"/>
            <a:r>
              <a:rPr lang="es-CO" sz="2000" dirty="0">
                <a:latin typeface="Tekton Pro" pitchFamily="34" charset="0"/>
              </a:rPr>
              <a:t>La propuesta es potenciar </a:t>
            </a:r>
            <a:r>
              <a:rPr lang="es-CO" sz="2000" dirty="0" smtClean="0">
                <a:latin typeface="Tekton Pro" pitchFamily="34" charset="0"/>
              </a:rPr>
              <a:t>las competencias de los estudiantes </a:t>
            </a:r>
            <a:r>
              <a:rPr lang="es-CO" sz="2000" dirty="0">
                <a:latin typeface="Tekton Pro" pitchFamily="34" charset="0"/>
              </a:rPr>
              <a:t>para que </a:t>
            </a:r>
            <a:r>
              <a:rPr lang="es-CO" sz="2000" dirty="0" smtClean="0">
                <a:latin typeface="Tekton Pro" pitchFamily="34" charset="0"/>
              </a:rPr>
              <a:t>se desempeñen </a:t>
            </a:r>
            <a:r>
              <a:rPr lang="es-CO" sz="2000" dirty="0">
                <a:latin typeface="Tekton Pro" pitchFamily="34" charset="0"/>
              </a:rPr>
              <a:t>con éxito en empresas </a:t>
            </a:r>
            <a:r>
              <a:rPr lang="es-CO" sz="2000" dirty="0" smtClean="0">
                <a:latin typeface="Tekton Pro" pitchFamily="34" charset="0"/>
              </a:rPr>
              <a:t>de </a:t>
            </a:r>
            <a:r>
              <a:rPr lang="es-CO" sz="2000" dirty="0">
                <a:latin typeface="Tekton Pro" pitchFamily="34" charset="0"/>
              </a:rPr>
              <a:t>proyección internacional, en compañías multinacionales y en toda la gran red mundial de organizaciones que facilitan el intercambio comercial internacional. </a:t>
            </a:r>
            <a:endParaRPr lang="es-CO" sz="2000" dirty="0" smtClean="0">
              <a:latin typeface="Tekton Pro" pitchFamily="34" charset="0"/>
            </a:endParaRPr>
          </a:p>
          <a:p>
            <a:pPr algn="just"/>
            <a:endParaRPr lang="es-CO" sz="2000" dirty="0">
              <a:latin typeface="Tekton Pro" pitchFamily="34" charset="0"/>
            </a:endParaRPr>
          </a:p>
          <a:p>
            <a:pPr algn="just"/>
            <a:r>
              <a:rPr lang="es-CO" sz="2000" dirty="0" smtClean="0">
                <a:latin typeface="Tekton Pro" pitchFamily="34" charset="0"/>
              </a:rPr>
              <a:t>Es una de las Universidades con mejor reconocimiento a nivel mundial, por lo </a:t>
            </a:r>
            <a:r>
              <a:rPr lang="es-CO" sz="2000" dirty="0">
                <a:latin typeface="Tekton Pro" pitchFamily="34" charset="0"/>
              </a:rPr>
              <a:t>que desde el  </a:t>
            </a:r>
            <a:r>
              <a:rPr lang="es-CO" sz="2000" dirty="0" smtClean="0">
                <a:latin typeface="Tekton Pro" pitchFamily="34" charset="0"/>
              </a:rPr>
              <a:t>año </a:t>
            </a:r>
            <a:r>
              <a:rPr lang="es-CO" sz="2000" dirty="0">
                <a:latin typeface="Tekton Pro" pitchFamily="34" charset="0"/>
              </a:rPr>
              <a:t>2004, </a:t>
            </a:r>
            <a:r>
              <a:rPr lang="es-CO" sz="2000" dirty="0" smtClean="0">
                <a:latin typeface="Tekton Pro" pitchFamily="34" charset="0"/>
              </a:rPr>
              <a:t>es miembro </a:t>
            </a:r>
            <a:r>
              <a:rPr lang="es-CO" sz="2000" dirty="0">
                <a:latin typeface="Tekton Pro" pitchFamily="34" charset="0"/>
              </a:rPr>
              <a:t>de </a:t>
            </a:r>
            <a:r>
              <a:rPr lang="es-CO" sz="2000" dirty="0" err="1">
                <a:latin typeface="Tekton Pro" pitchFamily="34" charset="0"/>
              </a:rPr>
              <a:t>Laureate</a:t>
            </a:r>
            <a:r>
              <a:rPr lang="es-CO" sz="2000" dirty="0">
                <a:latin typeface="Tekton Pro" pitchFamily="34" charset="0"/>
              </a:rPr>
              <a:t>.</a:t>
            </a:r>
            <a:endParaRPr lang="es-CO" sz="2000" dirty="0" smtClean="0">
              <a:latin typeface="Tekton Pro" pitchFamily="34" charset="0"/>
            </a:endParaRPr>
          </a:p>
          <a:p>
            <a:pPr algn="just"/>
            <a:endParaRPr lang="es-CO" sz="2000" dirty="0">
              <a:latin typeface="Tekton Pro" pitchFamily="34" charset="0"/>
              <a:hlinkClick r:id="rId2"/>
            </a:endParaRPr>
          </a:p>
          <a:p>
            <a:pPr algn="ctr"/>
            <a:r>
              <a:rPr lang="es-CO" sz="2000" dirty="0" smtClean="0">
                <a:latin typeface="Tekton Pro" pitchFamily="34" charset="0"/>
                <a:hlinkClick r:id="rId2"/>
              </a:rPr>
              <a:t>http</a:t>
            </a:r>
            <a:r>
              <a:rPr lang="es-CO" sz="2000" dirty="0">
                <a:latin typeface="Tekton Pro" pitchFamily="34" charset="0"/>
                <a:hlinkClick r:id="rId2"/>
              </a:rPr>
              <a:t>://www.upc.edu.pe//</a:t>
            </a:r>
            <a:endParaRPr lang="es-CO" sz="2000" dirty="0" smtClean="0">
              <a:latin typeface="Tekton Pro" pitchFamily="34" charset="0"/>
            </a:endParaRPr>
          </a:p>
          <a:p>
            <a:pPr algn="just"/>
            <a:endParaRPr lang="es-CO" sz="2000" dirty="0">
              <a:latin typeface="Tekton Pro" pitchFamily="34" charset="0"/>
            </a:endParaRPr>
          </a:p>
          <a:p>
            <a:pPr algn="just"/>
            <a:endParaRPr lang="es-CO" sz="2000" dirty="0">
              <a:latin typeface="Tekton Pro" pitchFamily="34" charset="0"/>
            </a:endParaRPr>
          </a:p>
        </p:txBody>
      </p:sp>
      <p:pic>
        <p:nvPicPr>
          <p:cNvPr id="7" name="6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  <p:pic>
        <p:nvPicPr>
          <p:cNvPr id="8" name="7 Imagen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2460" y="5085184"/>
            <a:ext cx="1450020" cy="1450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81649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8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" accel="1000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3448050" cy="3543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2 CuadroTexto"/>
          <p:cNvSpPr txBox="1"/>
          <p:nvPr/>
        </p:nvSpPr>
        <p:spPr>
          <a:xfrm>
            <a:off x="4427984" y="1751905"/>
            <a:ext cx="4248472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dirty="0" smtClean="0">
                <a:latin typeface="Tekton Pro" pitchFamily="34" charset="0"/>
              </a:rPr>
              <a:t>Maneja el 70% de la carga marítima del país y el 50% del comercio exterior, (13,5 millones de toneladas anuales) se especializa en el manejo de textiles, cereales, maquinaria, papel y alimentos procesados.</a:t>
            </a:r>
          </a:p>
          <a:p>
            <a:pPr algn="just"/>
            <a:endParaRPr lang="es-CO" dirty="0">
              <a:latin typeface="Tekton Pro" pitchFamily="34" charset="0"/>
            </a:endParaRPr>
          </a:p>
          <a:p>
            <a:pPr algn="just"/>
            <a:r>
              <a:rPr lang="es-CO" sz="2000" b="1" dirty="0" smtClean="0">
                <a:latin typeface="Tekton Pro" pitchFamily="34" charset="0"/>
              </a:rPr>
              <a:t>Objetivo:</a:t>
            </a:r>
            <a:endParaRPr lang="es-CO" sz="2000" dirty="0" smtClean="0">
              <a:latin typeface="Tekton Pro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s-CO" dirty="0" smtClean="0">
                <a:latin typeface="Tekton Pro" pitchFamily="34" charset="0"/>
              </a:rPr>
              <a:t>Conocer el proceso de la operación logística del puerto. </a:t>
            </a:r>
          </a:p>
          <a:p>
            <a:pPr lvl="0" algn="just"/>
            <a:endParaRPr lang="es-CO" dirty="0" smtClean="0">
              <a:latin typeface="Tekton Pro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s-CO" dirty="0" smtClean="0">
                <a:latin typeface="Tekton Pro" pitchFamily="34" charset="0"/>
              </a:rPr>
              <a:t>Conocer los aspectos básicos del transporte y almacenamiento</a:t>
            </a:r>
            <a:endParaRPr lang="es-CO" dirty="0">
              <a:latin typeface="Tekton Pro" pitchFamily="34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889131" y="404664"/>
            <a:ext cx="350846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PUERTO EL CALLAO</a:t>
            </a:r>
          </a:p>
        </p:txBody>
      </p:sp>
      <p:sp>
        <p:nvSpPr>
          <p:cNvPr id="7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5" name="4 CuadroTexto"/>
          <p:cNvSpPr txBox="1"/>
          <p:nvPr/>
        </p:nvSpPr>
        <p:spPr>
          <a:xfrm>
            <a:off x="539552" y="4653136"/>
            <a:ext cx="34563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b="1" dirty="0" smtClean="0">
                <a:latin typeface="Tekton Pro" pitchFamily="34" charset="0"/>
              </a:rPr>
              <a:t>Es la puerta de acceso principal a Sudamérica para los países integrantes del APEC</a:t>
            </a:r>
          </a:p>
        </p:txBody>
      </p:sp>
      <p:pic>
        <p:nvPicPr>
          <p:cNvPr id="10" name="9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937" y="554847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523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2 CuadroTexto"/>
          <p:cNvSpPr txBox="1"/>
          <p:nvPr/>
        </p:nvSpPr>
        <p:spPr>
          <a:xfrm>
            <a:off x="467545" y="983630"/>
            <a:ext cx="39604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200" b="1" dirty="0" smtClean="0">
                <a:latin typeface="Tekton Pro" pitchFamily="34" charset="0"/>
              </a:rPr>
              <a:t>BOLSA DE VALORES DE LIMA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501450" y="1987093"/>
            <a:ext cx="378251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dirty="0" smtClean="0">
                <a:latin typeface="Tekton Pro" pitchFamily="34" charset="0"/>
              </a:rPr>
              <a:t>Promueve e incentiva el financiamiento  y la inversión a través de instrumentos del mercado de valores</a:t>
            </a:r>
          </a:p>
          <a:p>
            <a:pPr algn="ctr"/>
            <a:endParaRPr lang="es-CO" dirty="0" smtClean="0">
              <a:latin typeface="Tekton Pro" pitchFamily="34" charset="0"/>
            </a:endParaRPr>
          </a:p>
          <a:p>
            <a:pPr algn="ctr"/>
            <a:r>
              <a:rPr lang="es-CO" sz="2000" b="1" dirty="0" smtClean="0">
                <a:latin typeface="Tekton Pro" pitchFamily="34" charset="0"/>
              </a:rPr>
              <a:t>OBJETIVO:</a:t>
            </a:r>
            <a:endParaRPr lang="es-CO" sz="2000" dirty="0" smtClean="0">
              <a:latin typeface="Tekton Pro" pitchFamily="34" charset="0"/>
            </a:endParaRPr>
          </a:p>
          <a:p>
            <a:pPr marL="285750" lvl="0" indent="-285750" algn="ctr">
              <a:buFont typeface="Arial" pitchFamily="34" charset="0"/>
              <a:buChar char="•"/>
            </a:pPr>
            <a:r>
              <a:rPr lang="es-ES" dirty="0" smtClean="0">
                <a:latin typeface="Tekton Pro" pitchFamily="34" charset="0"/>
              </a:rPr>
              <a:t>Conocer el funcionamiento del mercado financiero y los efectos de la integración de las bolsas de Lima, Chile y Colombia.</a:t>
            </a:r>
            <a:endParaRPr lang="es-CO" dirty="0" smtClean="0">
              <a:latin typeface="Tekton Pro" pitchFamily="34" charset="0"/>
            </a:endParaRPr>
          </a:p>
          <a:p>
            <a:pPr algn="ctr"/>
            <a:endParaRPr lang="es-CO" dirty="0">
              <a:latin typeface="Tekton Pro" pitchFamily="34" charset="0"/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6" name="5 CuadroTexto"/>
          <p:cNvSpPr txBox="1"/>
          <p:nvPr/>
        </p:nvSpPr>
        <p:spPr>
          <a:xfrm>
            <a:off x="4860032" y="2564904"/>
            <a:ext cx="3888432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s-CO" dirty="0" smtClean="0">
              <a:latin typeface="Tekton Pro" pitchFamily="34" charset="0"/>
            </a:endParaRPr>
          </a:p>
          <a:p>
            <a:pPr algn="ctr"/>
            <a:r>
              <a:rPr lang="es-CO" dirty="0" smtClean="0">
                <a:latin typeface="Tekton Pro" pitchFamily="34" charset="0"/>
              </a:rPr>
              <a:t>Temas internacionales – Integración y  Comercio  internacional.</a:t>
            </a:r>
          </a:p>
          <a:p>
            <a:pPr algn="ctr"/>
            <a:endParaRPr lang="es-CO" dirty="0" smtClean="0">
              <a:latin typeface="Tekton Pro" pitchFamily="34" charset="0"/>
            </a:endParaRPr>
          </a:p>
          <a:p>
            <a:pPr algn="ctr"/>
            <a:r>
              <a:rPr lang="es-CO" sz="2000" dirty="0" smtClean="0">
                <a:latin typeface="Tekton Pro" pitchFamily="34" charset="0"/>
              </a:rPr>
              <a:t>OBJETIVO:</a:t>
            </a:r>
          </a:p>
          <a:p>
            <a:pPr marL="285750" lvl="0" indent="-285750" algn="ctr">
              <a:buFont typeface="Arial" pitchFamily="34" charset="0"/>
              <a:buChar char="•"/>
            </a:pPr>
            <a:r>
              <a:rPr lang="es-ES" dirty="0" smtClean="0">
                <a:latin typeface="Tekton Pro" pitchFamily="34" charset="0"/>
              </a:rPr>
              <a:t>Conocer </a:t>
            </a:r>
            <a:r>
              <a:rPr lang="es-ES" dirty="0">
                <a:latin typeface="Tekton Pro" pitchFamily="34" charset="0"/>
              </a:rPr>
              <a:t> </a:t>
            </a:r>
            <a:r>
              <a:rPr lang="es-ES" dirty="0" smtClean="0">
                <a:latin typeface="Tekton Pro" pitchFamily="34" charset="0"/>
              </a:rPr>
              <a:t>desde la perspectiva económica  y de integración, el funcionamiento de la Alianza del Pacifico.</a:t>
            </a:r>
          </a:p>
        </p:txBody>
      </p:sp>
      <p:pic>
        <p:nvPicPr>
          <p:cNvPr id="9" name="8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  <p:sp>
        <p:nvSpPr>
          <p:cNvPr id="10" name="9 CuadroTexto"/>
          <p:cNvSpPr txBox="1"/>
          <p:nvPr/>
        </p:nvSpPr>
        <p:spPr>
          <a:xfrm>
            <a:off x="4499992" y="1754813"/>
            <a:ext cx="446449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2800" b="1" dirty="0" smtClean="0">
                <a:latin typeface="Tekton Pro" pitchFamily="34" charset="0"/>
              </a:rPr>
              <a:t>MINISTERIO DE RELACIONES EXTERIORES</a:t>
            </a:r>
          </a:p>
        </p:txBody>
      </p:sp>
    </p:spTree>
    <p:extLst>
      <p:ext uri="{BB962C8B-B14F-4D97-AF65-F5344CB8AC3E}">
        <p14:creationId xmlns:p14="http://schemas.microsoft.com/office/powerpoint/2010/main" val="13405693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2 CuadroTexto"/>
          <p:cNvSpPr txBox="1"/>
          <p:nvPr/>
        </p:nvSpPr>
        <p:spPr>
          <a:xfrm>
            <a:off x="827584" y="1116033"/>
            <a:ext cx="393107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VISITA EMPRESARIAL</a:t>
            </a:r>
          </a:p>
        </p:txBody>
      </p:sp>
      <p:sp>
        <p:nvSpPr>
          <p:cNvPr id="4" name="3 CuadroTexto"/>
          <p:cNvSpPr txBox="1"/>
          <p:nvPr/>
        </p:nvSpPr>
        <p:spPr>
          <a:xfrm>
            <a:off x="899592" y="2132856"/>
            <a:ext cx="7776864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latin typeface="Tekton Pro" pitchFamily="34" charset="0"/>
              </a:rPr>
              <a:t>La visita empresarial se realizara a  empresas peruanas, que les permita conocer las estrategias de internacionalización que tanto éxito les han dado.</a:t>
            </a:r>
            <a:endParaRPr lang="es-CO" dirty="0" smtClean="0">
              <a:latin typeface="Tekton Pro" pitchFamily="34" charset="0"/>
            </a:endParaRPr>
          </a:p>
          <a:p>
            <a:pPr algn="just"/>
            <a:r>
              <a:rPr lang="es-ES" dirty="0" smtClean="0">
                <a:latin typeface="Tekton Pro" pitchFamily="34" charset="0"/>
              </a:rPr>
              <a:t> </a:t>
            </a:r>
            <a:endParaRPr lang="es-CO" dirty="0" smtClean="0">
              <a:latin typeface="Tekton Pro" pitchFamily="34" charset="0"/>
            </a:endParaRPr>
          </a:p>
          <a:p>
            <a:pPr algn="just"/>
            <a:endParaRPr lang="es-CO" dirty="0" smtClean="0">
              <a:latin typeface="Tekton Pro" pitchFamily="34" charset="0"/>
            </a:endParaRPr>
          </a:p>
          <a:p>
            <a:pPr algn="just"/>
            <a:r>
              <a:rPr lang="es-ES" sz="2000" b="1" dirty="0" smtClean="0">
                <a:latin typeface="Tekton Pro" pitchFamily="34" charset="0"/>
              </a:rPr>
              <a:t>OBJETIVO:</a:t>
            </a:r>
            <a:endParaRPr lang="es-CO" sz="2000" dirty="0" smtClean="0">
              <a:latin typeface="Tekton Pro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s-ES" dirty="0" smtClean="0">
                <a:latin typeface="Tekton Pro" pitchFamily="34" charset="0"/>
              </a:rPr>
              <a:t>Conocer de primera mano, las competencias que ayuden a la creación  y puesta en marcha de nuevas empresas.</a:t>
            </a:r>
            <a:br>
              <a:rPr lang="es-ES" dirty="0" smtClean="0">
                <a:latin typeface="Tekton Pro" pitchFamily="34" charset="0"/>
              </a:rPr>
            </a:br>
            <a:endParaRPr lang="es-CO" dirty="0" smtClean="0">
              <a:latin typeface="Tekton Pro" pitchFamily="34" charset="0"/>
            </a:endParaRPr>
          </a:p>
          <a:p>
            <a:pPr algn="just"/>
            <a:endParaRPr lang="es-CO" dirty="0">
              <a:latin typeface="Tekton Pro" pitchFamily="34" charset="0"/>
            </a:endParaRPr>
          </a:p>
        </p:txBody>
      </p:sp>
      <p:sp>
        <p:nvSpPr>
          <p:cNvPr id="5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0553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1299173" y="1484784"/>
            <a:ext cx="6768752" cy="47705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ES" dirty="0" smtClean="0">
                <a:latin typeface="Tekton Pro" pitchFamily="34" charset="0"/>
              </a:rPr>
              <a:t>Asociación de Exportadores del Perú.</a:t>
            </a:r>
          </a:p>
          <a:p>
            <a:pPr algn="just"/>
            <a:endParaRPr lang="es-CO" dirty="0" smtClean="0">
              <a:latin typeface="Tekton Pro" pitchFamily="34" charset="0"/>
            </a:endParaRPr>
          </a:p>
          <a:p>
            <a:pPr algn="just"/>
            <a:r>
              <a:rPr lang="es-ES" dirty="0" smtClean="0">
                <a:latin typeface="Tekton Pro" pitchFamily="34" charset="0"/>
              </a:rPr>
              <a:t>Gremio empresarial privado encargado de Promover la competitividad el mercado mundial a través de asesoría, capacitaciones e innovación para el desarrollo del comercio exterior peruano.</a:t>
            </a:r>
            <a:endParaRPr lang="es-CO" dirty="0" smtClean="0">
              <a:latin typeface="Tekton Pro" pitchFamily="34" charset="0"/>
            </a:endParaRPr>
          </a:p>
          <a:p>
            <a:pPr algn="just"/>
            <a:r>
              <a:rPr lang="es-CO" dirty="0" smtClean="0">
                <a:latin typeface="Tekton Pro" pitchFamily="34" charset="0"/>
              </a:rPr>
              <a:t>ADEX tiene un compromiso con el país en el fomento de la cultura exportadora. </a:t>
            </a:r>
          </a:p>
          <a:p>
            <a:pPr algn="just"/>
            <a:endParaRPr lang="es-CO" sz="1600" dirty="0" smtClean="0">
              <a:latin typeface="Tekton Pro" pitchFamily="34" charset="0"/>
            </a:endParaRPr>
          </a:p>
          <a:p>
            <a:pPr algn="just"/>
            <a:r>
              <a:rPr lang="es-CO" sz="2000" b="1" dirty="0" smtClean="0">
                <a:latin typeface="Tekton Pro" pitchFamily="34" charset="0"/>
              </a:rPr>
              <a:t>OBJETIVO</a:t>
            </a:r>
            <a:endParaRPr lang="es-CO" dirty="0" smtClean="0">
              <a:latin typeface="Tekton Pro" pitchFamily="34" charset="0"/>
            </a:endParaRPr>
          </a:p>
          <a:p>
            <a:pPr marL="1200150" lvl="2" indent="-285750" algn="just">
              <a:buFont typeface="Arial" pitchFamily="34" charset="0"/>
              <a:buChar char="•"/>
            </a:pPr>
            <a:r>
              <a:rPr lang="es-CO" dirty="0" smtClean="0">
                <a:latin typeface="Tekton Pro" pitchFamily="34" charset="0"/>
              </a:rPr>
              <a:t>Aprender de los elementos prioritarios para poder exportar: calidad del producto en el mercado de destino, precio competitivo en ese mercado, volumen solicitado por el importador y realizar el servicio posventa, cuando sea necesario. </a:t>
            </a:r>
            <a:endParaRPr lang="es-CO" sz="1600" dirty="0" smtClean="0">
              <a:latin typeface="Tekton Pro" pitchFamily="34" charset="0"/>
            </a:endParaRPr>
          </a:p>
          <a:p>
            <a:pPr marL="1200150" lvl="2" indent="-285750" algn="just">
              <a:buFont typeface="Arial" pitchFamily="34" charset="0"/>
              <a:buChar char="•"/>
            </a:pPr>
            <a:r>
              <a:rPr lang="es-ES" dirty="0" smtClean="0">
                <a:latin typeface="Tekton Pro" pitchFamily="34" charset="0"/>
              </a:rPr>
              <a:t>Conocer el funcionamiento de esta organización económica y política.</a:t>
            </a:r>
            <a:endParaRPr lang="es-CO" dirty="0" smtClean="0">
              <a:latin typeface="Tekton Pro" pitchFamily="34" charset="0"/>
            </a:endParaRPr>
          </a:p>
          <a:p>
            <a:endParaRPr lang="es-CO" dirty="0"/>
          </a:p>
        </p:txBody>
      </p:sp>
      <p:sp>
        <p:nvSpPr>
          <p:cNvPr id="5" name="4 CuadroTexto"/>
          <p:cNvSpPr txBox="1"/>
          <p:nvPr/>
        </p:nvSpPr>
        <p:spPr>
          <a:xfrm>
            <a:off x="921282" y="1044025"/>
            <a:ext cx="113043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ADEX</a:t>
            </a: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34881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2 CuadroTexto"/>
          <p:cNvSpPr txBox="1"/>
          <p:nvPr/>
        </p:nvSpPr>
        <p:spPr>
          <a:xfrm>
            <a:off x="1718122" y="1692097"/>
            <a:ext cx="573419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CÁMARA DE COMERCIO DE LIMA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043608" y="2469664"/>
            <a:ext cx="7272808" cy="28315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dirty="0" smtClean="0">
                <a:latin typeface="Tekton Pro" pitchFamily="34" charset="0"/>
              </a:rPr>
              <a:t>Cuenta con un cuerpo de especialistas con profundo conocimiento en la legislación comercial del Perú que brindan asesorías para el sector empresarial.</a:t>
            </a:r>
          </a:p>
          <a:p>
            <a:pPr algn="just"/>
            <a:endParaRPr lang="es-CO" sz="1600" dirty="0" smtClean="0">
              <a:latin typeface="Tekton Pro" pitchFamily="34" charset="0"/>
            </a:endParaRPr>
          </a:p>
          <a:p>
            <a:pPr algn="just"/>
            <a:r>
              <a:rPr lang="es-CO" b="1" dirty="0" smtClean="0">
                <a:latin typeface="Tekton Pro" pitchFamily="34" charset="0"/>
              </a:rPr>
              <a:t>OBJETIVO</a:t>
            </a:r>
            <a:endParaRPr lang="es-CO" sz="1600" dirty="0" smtClean="0">
              <a:latin typeface="Tekton Pro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s-CO" dirty="0" smtClean="0">
                <a:latin typeface="Tekton Pro" pitchFamily="34" charset="0"/>
              </a:rPr>
              <a:t>Recibir asesoría de los especialistas, para negociar con empresarios peruanos. </a:t>
            </a:r>
            <a:endParaRPr lang="es-CO" sz="1600" dirty="0" smtClean="0">
              <a:latin typeface="Tekton Pro" pitchFamily="34" charset="0"/>
            </a:endParaRPr>
          </a:p>
          <a:p>
            <a:pPr marL="285750" lvl="0" indent="-285750" algn="just">
              <a:buFont typeface="Arial" pitchFamily="34" charset="0"/>
              <a:buChar char="•"/>
            </a:pPr>
            <a:r>
              <a:rPr lang="es-CO" dirty="0" smtClean="0">
                <a:latin typeface="Tekton Pro" pitchFamily="34" charset="0"/>
              </a:rPr>
              <a:t>Conocer las gestiones que adelanta como institución competente para la expedición de certificados de origen para productos de exportación y el papel preponderante en el campo normativo empresarial </a:t>
            </a:r>
            <a:endParaRPr lang="es-CO" dirty="0">
              <a:latin typeface="Tekton Pro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17766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2 CuadroTexto"/>
          <p:cNvSpPr txBox="1"/>
          <p:nvPr/>
        </p:nvSpPr>
        <p:spPr>
          <a:xfrm>
            <a:off x="827584" y="1836113"/>
            <a:ext cx="282801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PROINVERSIÓN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19672" y="2204864"/>
            <a:ext cx="6264696" cy="33547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b="1" dirty="0" smtClean="0">
                <a:latin typeface="Tekton Pro" pitchFamily="34" charset="0"/>
              </a:rPr>
              <a:t>Agencia de promoción de la inversión privada – Perú</a:t>
            </a:r>
          </a:p>
          <a:p>
            <a:pPr algn="just"/>
            <a:endParaRPr lang="es-CO" sz="1600" b="1" dirty="0" smtClean="0">
              <a:latin typeface="Tekton Pro" pitchFamily="34" charset="0"/>
            </a:endParaRPr>
          </a:p>
          <a:p>
            <a:pPr algn="just"/>
            <a:r>
              <a:rPr lang="es-CO" dirty="0" smtClean="0">
                <a:latin typeface="Tekton Pro" pitchFamily="34" charset="0"/>
              </a:rPr>
              <a:t>Encargada de promover la inversión a cargo de agentes bajo régimen privado, con el fin de impulsar la competitividad del Perú y su desarrollo sostenible para mejorar el bienestar de la población. </a:t>
            </a:r>
            <a:br>
              <a:rPr lang="es-CO" dirty="0" smtClean="0">
                <a:latin typeface="Tekton Pro" pitchFamily="34" charset="0"/>
              </a:rPr>
            </a:br>
            <a:endParaRPr lang="es-CO" sz="1600" dirty="0" smtClean="0">
              <a:latin typeface="Tekton Pro" pitchFamily="34" charset="0"/>
            </a:endParaRPr>
          </a:p>
          <a:p>
            <a:pPr algn="just"/>
            <a:endParaRPr lang="es-CO" b="1" dirty="0" smtClean="0">
              <a:latin typeface="Tekton Pro" pitchFamily="34" charset="0"/>
            </a:endParaRPr>
          </a:p>
          <a:p>
            <a:pPr algn="just"/>
            <a:endParaRPr lang="es-CO" b="1" dirty="0">
              <a:latin typeface="Tekton Pro" pitchFamily="34" charset="0"/>
            </a:endParaRPr>
          </a:p>
          <a:p>
            <a:pPr algn="just"/>
            <a:r>
              <a:rPr lang="es-CO" b="1" dirty="0" smtClean="0">
                <a:latin typeface="Tekton Pro" pitchFamily="34" charset="0"/>
              </a:rPr>
              <a:t>OBJETIVO</a:t>
            </a:r>
            <a:endParaRPr lang="es-CO" sz="1600" dirty="0" smtClean="0">
              <a:latin typeface="Tekton Pro" pitchFamily="34" charset="0"/>
            </a:endParaRPr>
          </a:p>
          <a:p>
            <a:pPr lvl="2" algn="just"/>
            <a:r>
              <a:rPr lang="es-CO" dirty="0" smtClean="0">
                <a:latin typeface="Tekton Pro" pitchFamily="34" charset="0"/>
              </a:rPr>
              <a:t>Conocer las oportunidades de inversión que el Perú nos ofrece.</a:t>
            </a:r>
            <a:endParaRPr lang="es-CO" sz="1600" dirty="0" smtClean="0">
              <a:latin typeface="Tekton Pro" pitchFamily="34" charset="0"/>
            </a:endParaRPr>
          </a:p>
          <a:p>
            <a:pPr algn="just"/>
            <a:endParaRPr lang="es-CO" dirty="0">
              <a:latin typeface="Tekton Pro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1871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sp>
        <p:nvSpPr>
          <p:cNvPr id="3" name="2 CuadroTexto"/>
          <p:cNvSpPr txBox="1"/>
          <p:nvPr/>
        </p:nvSpPr>
        <p:spPr>
          <a:xfrm>
            <a:off x="827584" y="1836113"/>
            <a:ext cx="21948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200" b="1" dirty="0" smtClean="0">
                <a:latin typeface="Tekton Pro" pitchFamily="34" charset="0"/>
              </a:rPr>
              <a:t>PROMPERÚ</a:t>
            </a:r>
          </a:p>
        </p:txBody>
      </p:sp>
      <p:sp>
        <p:nvSpPr>
          <p:cNvPr id="4" name="1 Título"/>
          <p:cNvSpPr txBox="1">
            <a:spLocks/>
          </p:cNvSpPr>
          <p:nvPr/>
        </p:nvSpPr>
        <p:spPr>
          <a:xfrm rot="1500000">
            <a:off x="7069245" y="145001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2800" b="1" dirty="0" smtClean="0">
                <a:solidFill>
                  <a:srgbClr val="C00000"/>
                </a:solidFill>
                <a:latin typeface="Gabriola" pitchFamily="82" charset="0"/>
              </a:rPr>
              <a:t>Visitas empresariales</a:t>
            </a:r>
          </a:p>
          <a:p>
            <a:endParaRPr lang="es-CO" sz="28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1619672" y="2204864"/>
            <a:ext cx="6264696" cy="42165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O" b="1" dirty="0" smtClean="0">
                <a:latin typeface="Tekton Pro" pitchFamily="34" charset="0"/>
              </a:rPr>
              <a:t>Comisión de promoción del Perú para la Exportación y el Turismo.</a:t>
            </a:r>
          </a:p>
          <a:p>
            <a:pPr algn="just"/>
            <a:endParaRPr lang="es-CO" b="1" dirty="0">
              <a:latin typeface="Tekton Pro" pitchFamily="34" charset="0"/>
            </a:endParaRPr>
          </a:p>
          <a:p>
            <a:pPr algn="just"/>
            <a:r>
              <a:rPr lang="es-CO" b="1" dirty="0" smtClean="0">
                <a:latin typeface="Tekton Pro" pitchFamily="34" charset="0"/>
              </a:rPr>
              <a:t>Es un organismo publico descentralizado  adscrito al Ministerio de Comercio Exterior y Turismo - MINCETUR</a:t>
            </a:r>
          </a:p>
          <a:p>
            <a:pPr algn="just"/>
            <a:endParaRPr lang="es-CO" sz="1600" b="1" dirty="0" smtClean="0">
              <a:latin typeface="Tekton Pro" pitchFamily="34" charset="0"/>
            </a:endParaRPr>
          </a:p>
          <a:p>
            <a:pPr algn="just"/>
            <a:r>
              <a:rPr lang="es-CO" dirty="0" smtClean="0">
                <a:latin typeface="Tekton Pro" pitchFamily="34" charset="0"/>
              </a:rPr>
              <a:t>Encargada de proponer y ejecutar los planes y estrategias de promoción de bienes y servicios exportables, así como de turismo interno y receptivo, promoviendo y difundiendo la imagen del Perú en todo el mundo.</a:t>
            </a:r>
          </a:p>
          <a:p>
            <a:pPr algn="just"/>
            <a:endParaRPr lang="es-CO" b="1" dirty="0" smtClean="0">
              <a:latin typeface="Tekton Pro" pitchFamily="34" charset="0"/>
            </a:endParaRPr>
          </a:p>
          <a:p>
            <a:pPr algn="just"/>
            <a:endParaRPr lang="es-CO" b="1" dirty="0">
              <a:latin typeface="Tekton Pro" pitchFamily="34" charset="0"/>
            </a:endParaRPr>
          </a:p>
          <a:p>
            <a:pPr algn="just"/>
            <a:r>
              <a:rPr lang="es-CO" b="1" dirty="0" smtClean="0">
                <a:latin typeface="Tekton Pro" pitchFamily="34" charset="0"/>
              </a:rPr>
              <a:t>OBJETIVO</a:t>
            </a:r>
            <a:endParaRPr lang="es-CO" sz="1600" dirty="0" smtClean="0">
              <a:latin typeface="Tekton Pro" pitchFamily="34" charset="0"/>
            </a:endParaRPr>
          </a:p>
          <a:p>
            <a:pPr lvl="2" algn="just"/>
            <a:r>
              <a:rPr lang="es-CO" dirty="0" smtClean="0">
                <a:latin typeface="Tekton Pro" pitchFamily="34" charset="0"/>
              </a:rPr>
              <a:t>Conocer los planes y estrategias de promoción de bienes y servicios. </a:t>
            </a:r>
            <a:endParaRPr lang="es-CO" sz="1600" dirty="0" smtClean="0">
              <a:latin typeface="Tekton Pro" pitchFamily="34" charset="0"/>
            </a:endParaRPr>
          </a:p>
          <a:p>
            <a:pPr algn="just"/>
            <a:endParaRPr lang="es-CO" dirty="0">
              <a:latin typeface="Tekton Pro" pitchFamily="34" charset="0"/>
            </a:endParaRPr>
          </a:p>
        </p:txBody>
      </p:sp>
      <p:pic>
        <p:nvPicPr>
          <p:cNvPr id="6" name="5 Imagen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5445224"/>
            <a:ext cx="824306" cy="1052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736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1 Título"/>
          <p:cNvSpPr txBox="1">
            <a:spLocks/>
          </p:cNvSpPr>
          <p:nvPr/>
        </p:nvSpPr>
        <p:spPr>
          <a:xfrm rot="1500000">
            <a:off x="6960955" y="462293"/>
            <a:ext cx="2026568" cy="850106"/>
          </a:xfrm>
          <a:prstGeom prst="rect">
            <a:avLst/>
          </a:prstGeom>
        </p:spPr>
        <p:txBody>
          <a:bodyPr/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s-CO" sz="3600" b="1" dirty="0" smtClean="0">
                <a:solidFill>
                  <a:srgbClr val="C00000"/>
                </a:solidFill>
                <a:latin typeface="Gabriola" pitchFamily="82" charset="0"/>
              </a:rPr>
              <a:t>INVERSIÓN</a:t>
            </a:r>
            <a:endParaRPr lang="es-CO" sz="3600" b="1" dirty="0">
              <a:solidFill>
                <a:srgbClr val="C00000"/>
              </a:solidFill>
              <a:latin typeface="Pristina" pitchFamily="66" charset="0"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843808" y="6211669"/>
            <a:ext cx="33833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3600" dirty="0" smtClean="0">
                <a:latin typeface="Tekton Pro Cond" pitchFamily="34" charset="0"/>
              </a:rPr>
              <a:t>TOTAL: $4.685.000</a:t>
            </a:r>
            <a:endParaRPr lang="es-CO" sz="3600" dirty="0">
              <a:latin typeface="Tekton Pro Cond" pitchFamily="34" charset="0"/>
            </a:endParaRPr>
          </a:p>
        </p:txBody>
      </p:sp>
      <p:graphicFrame>
        <p:nvGraphicFramePr>
          <p:cNvPr id="6" name="5 Diagrama"/>
          <p:cNvGraphicFramePr/>
          <p:nvPr>
            <p:extLst>
              <p:ext uri="{D42A27DB-BD31-4B8C-83A1-F6EECF244321}">
                <p14:modId xmlns:p14="http://schemas.microsoft.com/office/powerpoint/2010/main" val="48375260"/>
              </p:ext>
            </p:extLst>
          </p:nvPr>
        </p:nvGraphicFramePr>
        <p:xfrm>
          <a:off x="5868" y="-246755"/>
          <a:ext cx="9072222" cy="64979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4" name="3 Imagen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84862" y="4270326"/>
            <a:ext cx="856282" cy="1093573"/>
          </a:xfrm>
          <a:prstGeom prst="rect">
            <a:avLst/>
          </a:prstGeom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20272" y="1720612"/>
            <a:ext cx="1668984" cy="125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1 CuadroTexto"/>
          <p:cNvSpPr txBox="1"/>
          <p:nvPr/>
        </p:nvSpPr>
        <p:spPr>
          <a:xfrm>
            <a:off x="7165530" y="2987660"/>
            <a:ext cx="158293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400" dirty="0" smtClean="0">
                <a:latin typeface="Tekton Pro" pitchFamily="34" charset="0"/>
              </a:rPr>
              <a:t>Visitas a empresas</a:t>
            </a:r>
            <a:endParaRPr lang="es-CO" sz="1400" dirty="0">
              <a:latin typeface="Tekton Pro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8904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2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Graphic spid="6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6716960" y="5780286"/>
            <a:ext cx="2895600" cy="365125"/>
          </a:xfrm>
        </p:spPr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pic>
        <p:nvPicPr>
          <p:cNvPr id="1026" name="Picture 2" descr="http://co.unsaac.edu.pe/contabilidad/imagenes/machu-picchu-foto.jpg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harpenSoften amount="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063" y="0"/>
            <a:ext cx="9252521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CuadroTexto"/>
          <p:cNvSpPr txBox="1"/>
          <p:nvPr/>
        </p:nvSpPr>
        <p:spPr>
          <a:xfrm>
            <a:off x="7156346" y="476672"/>
            <a:ext cx="196977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dirty="0" smtClean="0">
                <a:solidFill>
                  <a:schemeClr val="bg1"/>
                </a:solidFill>
              </a:rPr>
              <a:t>MACHU PICHU</a:t>
            </a:r>
          </a:p>
          <a:p>
            <a:r>
              <a:rPr lang="es-CO" dirty="0" smtClean="0">
                <a:solidFill>
                  <a:schemeClr val="bg1"/>
                </a:solidFill>
              </a:rPr>
              <a:t>2 NOCHES – 3 DIAS</a:t>
            </a:r>
            <a:endParaRPr lang="es-CO" dirty="0">
              <a:solidFill>
                <a:schemeClr val="bg1"/>
              </a:solidFill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339752" y="1196752"/>
            <a:ext cx="6768752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Traslados </a:t>
            </a:r>
            <a:r>
              <a:rPr lang="es-CO" sz="1400" b="1" dirty="0">
                <a:solidFill>
                  <a:schemeClr val="bg1"/>
                </a:solidFill>
              </a:rPr>
              <a:t>en su totalidad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Las </a:t>
            </a:r>
            <a:r>
              <a:rPr lang="es-CO" sz="1400" b="1" dirty="0">
                <a:solidFill>
                  <a:schemeClr val="bg1"/>
                </a:solidFill>
              </a:rPr>
              <a:t>Dos excursiones descritas, con un bufete en el tour al valle sagrado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El </a:t>
            </a:r>
            <a:r>
              <a:rPr lang="es-CO" sz="1400" b="1" dirty="0">
                <a:solidFill>
                  <a:schemeClr val="bg1"/>
                </a:solidFill>
              </a:rPr>
              <a:t>Boleto turístico para el tours al valle sagrado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1 </a:t>
            </a:r>
            <a:r>
              <a:rPr lang="es-CO" sz="1400" b="1" dirty="0">
                <a:solidFill>
                  <a:schemeClr val="bg1"/>
                </a:solidFill>
              </a:rPr>
              <a:t>noche de hotel en Cusco en habitaciones dobles con desayunos incluidos</a:t>
            </a:r>
          </a:p>
          <a:p>
            <a:r>
              <a:rPr lang="es-CO" sz="1400" b="1" dirty="0">
                <a:solidFill>
                  <a:schemeClr val="bg1"/>
                </a:solidFill>
              </a:rPr>
              <a:t> </a:t>
            </a:r>
          </a:p>
          <a:p>
            <a:r>
              <a:rPr lang="es-CO" sz="1400" b="1" dirty="0">
                <a:solidFill>
                  <a:schemeClr val="bg1"/>
                </a:solidFill>
              </a:rPr>
              <a:t>En el tour a Machu Picchu:</a:t>
            </a:r>
          </a:p>
          <a:p>
            <a:r>
              <a:rPr lang="es-CO" sz="1400" b="1" dirty="0">
                <a:solidFill>
                  <a:schemeClr val="bg1"/>
                </a:solidFill>
              </a:rPr>
              <a:t> 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Los </a:t>
            </a:r>
            <a:r>
              <a:rPr lang="es-CO" sz="1400" b="1" dirty="0">
                <a:solidFill>
                  <a:schemeClr val="bg1"/>
                </a:solidFill>
              </a:rPr>
              <a:t>tickets del tren clase turista de </a:t>
            </a:r>
            <a:r>
              <a:rPr lang="es-CO" sz="1400" b="1" dirty="0" err="1">
                <a:solidFill>
                  <a:schemeClr val="bg1"/>
                </a:solidFill>
              </a:rPr>
              <a:t>inka</a:t>
            </a:r>
            <a:r>
              <a:rPr lang="es-CO" sz="1400" b="1" dirty="0">
                <a:solidFill>
                  <a:schemeClr val="bg1"/>
                </a:solidFill>
              </a:rPr>
              <a:t> raíl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Los </a:t>
            </a:r>
            <a:r>
              <a:rPr lang="es-CO" sz="1400" b="1" dirty="0">
                <a:solidFill>
                  <a:schemeClr val="bg1"/>
                </a:solidFill>
              </a:rPr>
              <a:t>tickets del bus de subida y bajada a la ciudadela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Los </a:t>
            </a:r>
            <a:r>
              <a:rPr lang="es-CO" sz="1400" b="1" dirty="0">
                <a:solidFill>
                  <a:schemeClr val="bg1"/>
                </a:solidFill>
              </a:rPr>
              <a:t>tickets de ingreso a la ciudadela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La </a:t>
            </a:r>
            <a:r>
              <a:rPr lang="es-CO" sz="1400" b="1" dirty="0">
                <a:solidFill>
                  <a:schemeClr val="bg1"/>
                </a:solidFill>
              </a:rPr>
              <a:t>excursión guiada por nuestro guía oficial por un promedio de 03 horas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1 </a:t>
            </a:r>
            <a:r>
              <a:rPr lang="es-CO" sz="1400" b="1" dirty="0">
                <a:solidFill>
                  <a:schemeClr val="bg1"/>
                </a:solidFill>
              </a:rPr>
              <a:t>noche de hotel en aguas calientes en habitaciones doble con desayunos incluidos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Almuerzo </a:t>
            </a:r>
            <a:r>
              <a:rPr lang="es-CO" sz="1400" b="1" dirty="0">
                <a:solidFill>
                  <a:schemeClr val="bg1"/>
                </a:solidFill>
              </a:rPr>
              <a:t>bufete en aguas calientes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 smtClean="0">
                <a:solidFill>
                  <a:schemeClr val="bg1"/>
                </a:solidFill>
              </a:rPr>
              <a:t>Traslado </a:t>
            </a:r>
            <a:r>
              <a:rPr lang="es-CO" sz="1400" b="1" dirty="0">
                <a:solidFill>
                  <a:schemeClr val="bg1"/>
                </a:solidFill>
              </a:rPr>
              <a:t>de </a:t>
            </a:r>
            <a:r>
              <a:rPr lang="es-CO" sz="1400" b="1" dirty="0" err="1">
                <a:solidFill>
                  <a:schemeClr val="bg1"/>
                </a:solidFill>
              </a:rPr>
              <a:t>Ollantaytambo</a:t>
            </a:r>
            <a:r>
              <a:rPr lang="es-CO" sz="1400" b="1" dirty="0">
                <a:solidFill>
                  <a:schemeClr val="bg1"/>
                </a:solidFill>
              </a:rPr>
              <a:t> a Cusco en transporte privado, visitando en </a:t>
            </a:r>
            <a:r>
              <a:rPr lang="es-CO" sz="1400" b="1" dirty="0" smtClean="0">
                <a:solidFill>
                  <a:schemeClr val="bg1"/>
                </a:solidFill>
              </a:rPr>
              <a:t>el </a:t>
            </a:r>
            <a:r>
              <a:rPr lang="es-CO" sz="1400" b="1" dirty="0">
                <a:solidFill>
                  <a:schemeClr val="bg1"/>
                </a:solidFill>
              </a:rPr>
              <a:t>trayecto la localidad de Chinchero.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400" b="1" dirty="0">
                <a:solidFill>
                  <a:schemeClr val="bg1"/>
                </a:solidFill>
              </a:rPr>
              <a:t> Asistencia personalizada en todo el tiempo de </a:t>
            </a:r>
            <a:r>
              <a:rPr lang="es-CO" sz="1400" b="1" dirty="0" smtClean="0">
                <a:solidFill>
                  <a:schemeClr val="bg1"/>
                </a:solidFill>
              </a:rPr>
              <a:t>estadía</a:t>
            </a:r>
            <a:endParaRPr lang="es-CO" sz="1400" b="1" dirty="0">
              <a:solidFill>
                <a:schemeClr val="bg1"/>
              </a:solidFill>
            </a:endParaRPr>
          </a:p>
          <a:p>
            <a:endParaRPr lang="es-CO" sz="1400" b="1" dirty="0">
              <a:solidFill>
                <a:schemeClr val="bg1"/>
              </a:solidFill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1331640" y="500609"/>
            <a:ext cx="25688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b="1" dirty="0" smtClean="0"/>
              <a:t>EXTENCIO MACHU PICHI </a:t>
            </a:r>
          </a:p>
          <a:p>
            <a:r>
              <a:rPr lang="es-CO" b="1" dirty="0" smtClean="0"/>
              <a:t>INCLUYE</a:t>
            </a:r>
            <a:r>
              <a:rPr lang="es-CO" b="1" dirty="0" smtClean="0"/>
              <a:t>:</a:t>
            </a:r>
            <a:endParaRPr lang="es-CO" b="1" dirty="0"/>
          </a:p>
        </p:txBody>
      </p:sp>
      <p:sp>
        <p:nvSpPr>
          <p:cNvPr id="10" name="9 CuadroTexto"/>
          <p:cNvSpPr txBox="1"/>
          <p:nvPr/>
        </p:nvSpPr>
        <p:spPr>
          <a:xfrm>
            <a:off x="108588" y="5085184"/>
            <a:ext cx="3743332" cy="160043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O" sz="1600" b="1" dirty="0" smtClean="0">
                <a:solidFill>
                  <a:schemeClr val="bg1"/>
                </a:solidFill>
              </a:rPr>
              <a:t>NO INCLUYE</a:t>
            </a:r>
          </a:p>
          <a:p>
            <a:endParaRPr lang="es-CO" sz="1600" dirty="0"/>
          </a:p>
          <a:p>
            <a:pPr marL="285750" indent="-285750">
              <a:buFont typeface="Arial" pitchFamily="34" charset="0"/>
              <a:buChar char="•"/>
            </a:pPr>
            <a:r>
              <a:rPr lang="es-CO" sz="1600" dirty="0" smtClean="0">
                <a:solidFill>
                  <a:schemeClr val="bg1"/>
                </a:solidFill>
              </a:rPr>
              <a:t>Gastos </a:t>
            </a:r>
            <a:r>
              <a:rPr lang="es-CO" sz="1600" dirty="0">
                <a:solidFill>
                  <a:schemeClr val="bg1"/>
                </a:solidFill>
              </a:rPr>
              <a:t>extras en el hotel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600" dirty="0" smtClean="0">
                <a:solidFill>
                  <a:schemeClr val="bg1"/>
                </a:solidFill>
              </a:rPr>
              <a:t>Bebidas </a:t>
            </a:r>
            <a:r>
              <a:rPr lang="es-CO" sz="1600" dirty="0">
                <a:solidFill>
                  <a:schemeClr val="bg1"/>
                </a:solidFill>
              </a:rPr>
              <a:t>y propinas</a:t>
            </a:r>
          </a:p>
          <a:p>
            <a:pPr marL="285750" indent="-285750">
              <a:buFont typeface="Arial" pitchFamily="34" charset="0"/>
              <a:buChar char="•"/>
            </a:pPr>
            <a:r>
              <a:rPr lang="es-CO" sz="1600" dirty="0" smtClean="0">
                <a:solidFill>
                  <a:schemeClr val="bg1"/>
                </a:solidFill>
              </a:rPr>
              <a:t>Todo </a:t>
            </a:r>
            <a:r>
              <a:rPr lang="es-CO" sz="1600" dirty="0">
                <a:solidFill>
                  <a:schemeClr val="bg1"/>
                </a:solidFill>
              </a:rPr>
              <a:t>lo no mencionado en el itinerario.</a:t>
            </a:r>
          </a:p>
          <a:p>
            <a:pPr marL="285750" indent="-285750">
              <a:buFont typeface="Arial" pitchFamily="34" charset="0"/>
              <a:buChar char="•"/>
            </a:pPr>
            <a:endParaRPr lang="es-CO" sz="1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27649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mtClean="0"/>
              <a:t>Calle 67 No 7-94 of 504     T: 4824208    comercial@colperu.com</a:t>
            </a:r>
            <a:endParaRPr lang="es-CO"/>
          </a:p>
        </p:txBody>
      </p:sp>
      <p:graphicFrame>
        <p:nvGraphicFramePr>
          <p:cNvPr id="3" name="2 Diagrama"/>
          <p:cNvGraphicFramePr/>
          <p:nvPr>
            <p:extLst>
              <p:ext uri="{D42A27DB-BD31-4B8C-83A1-F6EECF244321}">
                <p14:modId xmlns:p14="http://schemas.microsoft.com/office/powerpoint/2010/main" val="3584616599"/>
              </p:ext>
            </p:extLst>
          </p:nvPr>
        </p:nvGraphicFramePr>
        <p:xfrm>
          <a:off x="253954" y="764704"/>
          <a:ext cx="6840760" cy="41764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3 Imagen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302" y="5544616"/>
            <a:ext cx="824306" cy="1052736"/>
          </a:xfrm>
          <a:prstGeom prst="rect">
            <a:avLst/>
          </a:prstGeom>
        </p:spPr>
      </p:pic>
      <p:sp>
        <p:nvSpPr>
          <p:cNvPr id="5" name="4 Rectángulo redondeado"/>
          <p:cNvSpPr/>
          <p:nvPr/>
        </p:nvSpPr>
        <p:spPr>
          <a:xfrm>
            <a:off x="6820150" y="2132856"/>
            <a:ext cx="1224136" cy="2808312"/>
          </a:xfrm>
          <a:prstGeom prst="roundRect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dirty="0" smtClean="0"/>
              <a:t>TOTAL:</a:t>
            </a:r>
          </a:p>
          <a:p>
            <a:pPr algn="ctr"/>
            <a:r>
              <a:rPr lang="es-CO" dirty="0" smtClean="0"/>
              <a:t>$640.000 COP</a:t>
            </a:r>
          </a:p>
          <a:p>
            <a:pPr algn="ctr"/>
            <a:endParaRPr lang="es-CO" dirty="0"/>
          </a:p>
          <a:p>
            <a:pPr algn="ctr"/>
            <a:endParaRPr lang="es-CO" dirty="0" smtClean="0"/>
          </a:p>
          <a:p>
            <a:pPr algn="ctr"/>
            <a:r>
              <a:rPr lang="es-CO" sz="1200" dirty="0" smtClean="0"/>
              <a:t>*Sin tiquetes</a:t>
            </a:r>
          </a:p>
          <a:p>
            <a:pPr algn="ctr"/>
            <a:r>
              <a:rPr lang="es-CO" sz="1200" dirty="0" smtClean="0"/>
              <a:t>**Taifa por persona con base a dos personas.</a:t>
            </a:r>
          </a:p>
        </p:txBody>
      </p:sp>
      <p:sp>
        <p:nvSpPr>
          <p:cNvPr id="6" name="5 CuadroTexto"/>
          <p:cNvSpPr txBox="1"/>
          <p:nvPr/>
        </p:nvSpPr>
        <p:spPr>
          <a:xfrm>
            <a:off x="1187624" y="5426640"/>
            <a:ext cx="70518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1400" dirty="0" smtClean="0"/>
              <a:t>Los tiquetes </a:t>
            </a:r>
            <a:r>
              <a:rPr lang="es-PE" sz="1400" dirty="0" smtClean="0"/>
              <a:t>LIMA </a:t>
            </a:r>
            <a:r>
              <a:rPr lang="es-PE" sz="1400" dirty="0"/>
              <a:t>/ CUSCO / LIMA   del  3</a:t>
            </a:r>
            <a:r>
              <a:rPr lang="es-PE" sz="1400" dirty="0" smtClean="0"/>
              <a:t> al 5  de octubre </a:t>
            </a:r>
            <a:r>
              <a:rPr lang="es-PE" sz="1400" dirty="0"/>
              <a:t>  </a:t>
            </a:r>
            <a:r>
              <a:rPr lang="es-PE" sz="1400" dirty="0" err="1" smtClean="0"/>
              <a:t>aprox</a:t>
            </a:r>
            <a:r>
              <a:rPr lang="es-PE" sz="1400" dirty="0" smtClean="0"/>
              <a:t> </a:t>
            </a:r>
            <a:r>
              <a:rPr lang="es-PE" sz="1400" b="1" dirty="0" smtClean="0"/>
              <a:t>$ 320.00 USD.</a:t>
            </a:r>
            <a:r>
              <a:rPr lang="es-PE" sz="1400" dirty="0" smtClean="0"/>
              <a:t> </a:t>
            </a:r>
            <a:endParaRPr lang="es-CO" sz="1400" dirty="0"/>
          </a:p>
        </p:txBody>
      </p:sp>
      <p:pic>
        <p:nvPicPr>
          <p:cNvPr id="7" name="Picture 2" descr="http://co.unsaac.edu.pe/contabilidad/imagenes/machu-picchu-foto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5000"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24915" y="548680"/>
            <a:ext cx="1614606" cy="1196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857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CuadroTexto"/>
          <p:cNvSpPr txBox="1"/>
          <p:nvPr/>
        </p:nvSpPr>
        <p:spPr>
          <a:xfrm>
            <a:off x="368828" y="5157192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CO" sz="3600" b="1" spc="-150" dirty="0" smtClean="0">
                <a:latin typeface="Tekton Pro Ext" pitchFamily="34" charset="0"/>
                <a:ea typeface="MS UI Gothic" pitchFamily="34" charset="-128"/>
                <a:cs typeface="MV Boli" pitchFamily="2" charset="0"/>
              </a:rPr>
              <a:t>Misión estudiantil al Perú </a:t>
            </a:r>
            <a:r>
              <a:rPr lang="es-CO" sz="3600" b="1" spc="-150" dirty="0" smtClean="0">
                <a:latin typeface="Tekton Pro Ext" pitchFamily="34" charset="0"/>
                <a:ea typeface="MS UI Gothic" pitchFamily="34" charset="-128"/>
                <a:cs typeface="MV Boli" pitchFamily="2" charset="0"/>
              </a:rPr>
              <a:t>2014</a:t>
            </a:r>
            <a:endParaRPr lang="es-CO" sz="3600" b="1" spc="-150" dirty="0">
              <a:latin typeface="Tekton Pro Ext" pitchFamily="34" charset="0"/>
              <a:ea typeface="MS UI Gothic" pitchFamily="34" charset="-128"/>
              <a:cs typeface="MV Boli" pitchFamily="2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CO" sz="1400" smtClean="0"/>
              <a:t>Calle 67 No 7-94 of 504     T: 4824208    comercial@colperu.com</a:t>
            </a:r>
            <a:endParaRPr lang="es-CO" sz="1400" dirty="0"/>
          </a:p>
        </p:txBody>
      </p:sp>
      <p:pic>
        <p:nvPicPr>
          <p:cNvPr id="3" name="2 Imagen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0494" y="1196752"/>
            <a:ext cx="2459418" cy="3140967"/>
          </a:xfrm>
          <a:prstGeom prst="rect">
            <a:avLst/>
          </a:prstGeom>
        </p:spPr>
      </p:pic>
      <p:pic>
        <p:nvPicPr>
          <p:cNvPr id="1026" name="Picture 2" descr="C:\Users\colperu1\Desktop\2013\UNIVERSIDADES 2013\TADEO\tadeo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1772816"/>
            <a:ext cx="3755705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93348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778</TotalTime>
  <Words>1041</Words>
  <Application>Microsoft Office PowerPoint</Application>
  <PresentationFormat>Presentación en pantalla (4:3)</PresentationFormat>
  <Paragraphs>158</Paragraphs>
  <Slides>17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17</vt:i4>
      </vt:variant>
    </vt:vector>
  </HeadingPairs>
  <TitlesOfParts>
    <vt:vector size="18" baseType="lpstr">
      <vt:lpstr>Tema de Office</vt:lpstr>
      <vt:lpstr>Presentación de PowerPoint</vt:lpstr>
      <vt:lpstr>El Perú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colperu1</dc:creator>
  <cp:lastModifiedBy>Guiovanny Fernando Benavides</cp:lastModifiedBy>
  <cp:revision>58</cp:revision>
  <dcterms:created xsi:type="dcterms:W3CDTF">2012-03-23T16:06:11Z</dcterms:created>
  <dcterms:modified xsi:type="dcterms:W3CDTF">2014-07-02T15:30:09Z</dcterms:modified>
</cp:coreProperties>
</file>